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77" r:id="rId2"/>
    <p:sldId id="278" r:id="rId3"/>
    <p:sldId id="263" r:id="rId4"/>
    <p:sldId id="270" r:id="rId5"/>
    <p:sldId id="264" r:id="rId6"/>
    <p:sldId id="271" r:id="rId7"/>
    <p:sldId id="272" r:id="rId8"/>
    <p:sldId id="273" r:id="rId9"/>
    <p:sldId id="261" r:id="rId10"/>
    <p:sldId id="265" r:id="rId11"/>
    <p:sldId id="266" r:id="rId12"/>
    <p:sldId id="274" r:id="rId13"/>
    <p:sldId id="275" r:id="rId14"/>
    <p:sldId id="276" r:id="rId15"/>
    <p:sldId id="302" r:id="rId16"/>
    <p:sldId id="300" r:id="rId17"/>
    <p:sldId id="301" r:id="rId18"/>
    <p:sldId id="294" r:id="rId19"/>
    <p:sldId id="295" r:id="rId20"/>
    <p:sldId id="296" r:id="rId21"/>
    <p:sldId id="285" r:id="rId22"/>
    <p:sldId id="286" r:id="rId23"/>
    <p:sldId id="287" r:id="rId24"/>
    <p:sldId id="288" r:id="rId25"/>
    <p:sldId id="289" r:id="rId26"/>
    <p:sldId id="290" r:id="rId27"/>
    <p:sldId id="297" r:id="rId28"/>
    <p:sldId id="292" r:id="rId29"/>
  </p:sldIdLst>
  <p:sldSz cx="12192000" cy="6858000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E5253-640E-445E-8E80-2FD51A8D1885}" type="datetimeFigureOut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BAB26-C209-4802-9502-266C891DE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536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0BAB26-C209-4802-9502-266C891DE12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889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D66B-5809-490B-ADFB-152BBEA85CDD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08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F17F-B984-4C1C-B32C-9634B929C966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76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98790-CAE1-4D69-88CB-9B72FDF0F72F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1567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8A9F4-19B4-48AE-8432-F93359DE55E6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94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E0F15-BBA8-4EEE-A264-26AF8B3E4073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6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0161-AFE4-49EA-AB2B-244882F6A2BA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583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2F377-B7AD-4DF7-AB88-62FFAC9FC58C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337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B782-0708-4386-8C1E-2515C7F608D1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40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96B31-B080-4704-86F8-6E984CB44249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167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562CC-A64D-4E05-9787-2AD48D69E817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66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F2B5B-36C2-4AB0-A5B9-32FA23740066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301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24558-C0EE-44A5-9540-4B584E46684C}" type="datetime1">
              <a:rPr kumimoji="1" lang="ja-JP" altLang="en-US" smtClean="0"/>
              <a:t>2016/12/14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587F1-92B7-4083-8C44-55D2E3CD65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646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mp"/><Relationship Id="rId2" Type="http://schemas.openxmlformats.org/officeDocument/2006/relationships/image" Target="../media/image28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mp"/><Relationship Id="rId2" Type="http://schemas.openxmlformats.org/officeDocument/2006/relationships/image" Target="../media/image30.tmp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mp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mp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mp"/><Relationship Id="rId2" Type="http://schemas.openxmlformats.org/officeDocument/2006/relationships/image" Target="../media/image38.tmp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tmp"/><Relationship Id="rId2" Type="http://schemas.openxmlformats.org/officeDocument/2006/relationships/image" Target="../media/image40.tmp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tmp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分析結果　補助資料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3500" dirty="0" smtClean="0"/>
              <a:t>シン･コンテンツマーケティング</a:t>
            </a:r>
            <a:endParaRPr kumimoji="1" lang="ja-JP" altLang="en-US" sz="35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176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26" y="213586"/>
            <a:ext cx="4058908" cy="6442587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237" y="3424237"/>
            <a:ext cx="9526" cy="9526"/>
          </a:xfrm>
          <a:prstGeom prst="rect">
            <a:avLst/>
          </a:prstGeom>
        </p:spPr>
      </p:pic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333" y="213586"/>
            <a:ext cx="2956899" cy="6442587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6334896" y="667265"/>
            <a:ext cx="568411" cy="59889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3805881" y="594683"/>
            <a:ext cx="405419" cy="6061490"/>
            <a:chOff x="4761470" y="1029730"/>
            <a:chExt cx="405419" cy="5383109"/>
          </a:xfrm>
        </p:grpSpPr>
        <p:sp>
          <p:nvSpPr>
            <p:cNvPr id="5" name="角丸四角形 4"/>
            <p:cNvSpPr/>
            <p:nvPr/>
          </p:nvSpPr>
          <p:spPr>
            <a:xfrm>
              <a:off x="4761470" y="1029730"/>
              <a:ext cx="362465" cy="538310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減算記号 6"/>
            <p:cNvSpPr/>
            <p:nvPr/>
          </p:nvSpPr>
          <p:spPr>
            <a:xfrm>
              <a:off x="4804424" y="1688758"/>
              <a:ext cx="362465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減算記号 7"/>
            <p:cNvSpPr/>
            <p:nvPr/>
          </p:nvSpPr>
          <p:spPr>
            <a:xfrm>
              <a:off x="4804424" y="1927654"/>
              <a:ext cx="319511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減算記号 8"/>
            <p:cNvSpPr/>
            <p:nvPr/>
          </p:nvSpPr>
          <p:spPr>
            <a:xfrm>
              <a:off x="4804424" y="3245708"/>
              <a:ext cx="362465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減算記号 9"/>
            <p:cNvSpPr/>
            <p:nvPr/>
          </p:nvSpPr>
          <p:spPr>
            <a:xfrm>
              <a:off x="4804424" y="6277372"/>
              <a:ext cx="319511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減算記号 11"/>
          <p:cNvSpPr/>
          <p:nvPr/>
        </p:nvSpPr>
        <p:spPr>
          <a:xfrm>
            <a:off x="6507892" y="1388243"/>
            <a:ext cx="444843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減算記号 12"/>
          <p:cNvSpPr/>
          <p:nvPr/>
        </p:nvSpPr>
        <p:spPr>
          <a:xfrm>
            <a:off x="6540843" y="1605764"/>
            <a:ext cx="444843" cy="51481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減算記号 13"/>
          <p:cNvSpPr/>
          <p:nvPr/>
        </p:nvSpPr>
        <p:spPr>
          <a:xfrm>
            <a:off x="6507892" y="3089919"/>
            <a:ext cx="444843" cy="51481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減算記号 14"/>
          <p:cNvSpPr/>
          <p:nvPr/>
        </p:nvSpPr>
        <p:spPr>
          <a:xfrm>
            <a:off x="6458464" y="6553061"/>
            <a:ext cx="444843" cy="101058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26875" y="4959294"/>
            <a:ext cx="48692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solidFill>
                  <a:srgbClr val="FF0000"/>
                </a:solidFill>
              </a:rPr>
              <a:t>売り込み</a:t>
            </a:r>
            <a:r>
              <a:rPr kumimoji="1" lang="ja-JP" altLang="en-US" sz="1600" dirty="0" smtClean="0"/>
              <a:t>から</a:t>
            </a:r>
            <a:r>
              <a:rPr kumimoji="1" lang="ja-JP" altLang="en-US" sz="1600" dirty="0" smtClean="0">
                <a:solidFill>
                  <a:srgbClr val="0070C0"/>
                </a:solidFill>
              </a:rPr>
              <a:t>信頼</a:t>
            </a:r>
            <a:r>
              <a:rPr kumimoji="1" lang="ja-JP" altLang="en-US" sz="1600" dirty="0" smtClean="0"/>
              <a:t>へのパス係数</a:t>
            </a:r>
            <a:endParaRPr kumimoji="1" lang="en-US" altLang="ja-JP" sz="1600" dirty="0" smtClean="0"/>
          </a:p>
          <a:p>
            <a:r>
              <a:rPr lang="ja-JP" altLang="en-US" sz="1600" dirty="0" smtClean="0">
                <a:solidFill>
                  <a:srgbClr val="FF0000"/>
                </a:solidFill>
              </a:rPr>
              <a:t>売り込み</a:t>
            </a:r>
            <a:r>
              <a:rPr lang="ja-JP" altLang="en-US" sz="1600" dirty="0" smtClean="0"/>
              <a:t>から</a:t>
            </a:r>
            <a:r>
              <a:rPr lang="ja-JP" altLang="en-US" sz="1600" dirty="0" smtClean="0">
                <a:solidFill>
                  <a:srgbClr val="0070C0"/>
                </a:solidFill>
              </a:rPr>
              <a:t>満足</a:t>
            </a:r>
            <a:r>
              <a:rPr lang="ja-JP" altLang="en-US" sz="1600" dirty="0" smtClean="0"/>
              <a:t>へのパス係数</a:t>
            </a:r>
            <a:endParaRPr lang="en-US" altLang="ja-JP" sz="1600" dirty="0" smtClean="0"/>
          </a:p>
          <a:p>
            <a:r>
              <a:rPr kumimoji="1" lang="ja-JP" altLang="en-US" sz="1600" dirty="0" smtClean="0">
                <a:solidFill>
                  <a:srgbClr val="FF0000"/>
                </a:solidFill>
              </a:rPr>
              <a:t>売り込み</a:t>
            </a:r>
            <a:r>
              <a:rPr kumimoji="1" lang="ja-JP" altLang="en-US" sz="1600" dirty="0" smtClean="0"/>
              <a:t>から</a:t>
            </a:r>
            <a:r>
              <a:rPr kumimoji="1" lang="ja-JP" altLang="en-US" sz="1600" dirty="0" smtClean="0">
                <a:solidFill>
                  <a:srgbClr val="0070C0"/>
                </a:solidFill>
              </a:rPr>
              <a:t>記事への態度</a:t>
            </a:r>
            <a:r>
              <a:rPr kumimoji="1" lang="ja-JP" altLang="en-US" sz="1600" dirty="0" smtClean="0"/>
              <a:t>へのパス係数</a:t>
            </a:r>
            <a:endParaRPr kumimoji="1" lang="en-US" altLang="ja-JP" sz="1600" dirty="0" smtClean="0"/>
          </a:p>
          <a:p>
            <a:r>
              <a:rPr lang="ja-JP" altLang="en-US" sz="1600" dirty="0" smtClean="0">
                <a:solidFill>
                  <a:srgbClr val="FF0000"/>
                </a:solidFill>
              </a:rPr>
              <a:t>売</a:t>
            </a:r>
            <a:r>
              <a:rPr lang="ja-JP" altLang="en-US" sz="1600" dirty="0">
                <a:solidFill>
                  <a:srgbClr val="FF0000"/>
                </a:solidFill>
              </a:rPr>
              <a:t>り</a:t>
            </a:r>
            <a:r>
              <a:rPr lang="ja-JP" altLang="en-US" sz="1600" dirty="0" smtClean="0">
                <a:solidFill>
                  <a:srgbClr val="FF0000"/>
                </a:solidFill>
              </a:rPr>
              <a:t>込み</a:t>
            </a:r>
            <a:r>
              <a:rPr lang="ja-JP" altLang="en-US" sz="1600" dirty="0" smtClean="0"/>
              <a:t>から</a:t>
            </a:r>
            <a:r>
              <a:rPr lang="ja-JP" altLang="en-US" sz="1600" dirty="0" smtClean="0">
                <a:solidFill>
                  <a:srgbClr val="0070C0"/>
                </a:solidFill>
              </a:rPr>
              <a:t>買わせようという意図</a:t>
            </a:r>
            <a:r>
              <a:rPr lang="ja-JP" altLang="en-US" sz="1600" dirty="0" smtClean="0"/>
              <a:t>へのパス係数</a:t>
            </a:r>
            <a:endParaRPr lang="en-US" altLang="ja-JP" sz="1600" dirty="0" smtClean="0"/>
          </a:p>
          <a:p>
            <a:r>
              <a:rPr kumimoji="1" lang="ja-JP" altLang="en-US" sz="1600" dirty="0" smtClean="0"/>
              <a:t>が</a:t>
            </a:r>
            <a:r>
              <a:rPr kumimoji="1" lang="en-US" altLang="ja-JP" sz="1600" dirty="0" smtClean="0"/>
              <a:t>10%</a:t>
            </a:r>
            <a:r>
              <a:rPr kumimoji="1" lang="ja-JP" altLang="en-US" sz="1600" dirty="0" smtClean="0"/>
              <a:t>水準で有意ではなかった。</a:t>
            </a:r>
            <a:endParaRPr kumimoji="1" lang="ja-JP" altLang="en-US" sz="1600" dirty="0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29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50"/>
          <a:stretch/>
        </p:blipFill>
        <p:spPr>
          <a:xfrm>
            <a:off x="424436" y="659352"/>
            <a:ext cx="3534268" cy="4288951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55" b="16498"/>
          <a:stretch/>
        </p:blipFill>
        <p:spPr>
          <a:xfrm>
            <a:off x="3958704" y="527547"/>
            <a:ext cx="3430637" cy="2648172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721708" y="947351"/>
            <a:ext cx="576649" cy="5272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809103" y="947351"/>
            <a:ext cx="313038" cy="5272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122141" y="947351"/>
            <a:ext cx="757881" cy="5272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664043" y="2388973"/>
            <a:ext cx="329514" cy="4777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993557" y="2380735"/>
            <a:ext cx="378940" cy="4777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260389" y="3805881"/>
            <a:ext cx="403654" cy="10709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2718486" y="3789405"/>
            <a:ext cx="403655" cy="107915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4795266" y="947351"/>
            <a:ext cx="584041" cy="46131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4876800" y="2100649"/>
            <a:ext cx="589429" cy="5025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6763265" y="2117124"/>
            <a:ext cx="568411" cy="5025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971245" y="4018208"/>
            <a:ext cx="57053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X2</a:t>
            </a:r>
            <a:r>
              <a:rPr kumimoji="1" lang="ja-JP" altLang="en-US" dirty="0" smtClean="0"/>
              <a:t>値</a:t>
            </a:r>
            <a:r>
              <a:rPr lang="ja-JP" altLang="en-US" dirty="0"/>
              <a:t>　</a:t>
            </a:r>
            <a:r>
              <a:rPr lang="en-US" altLang="ja-JP" dirty="0" smtClean="0"/>
              <a:t>326.370</a:t>
            </a:r>
            <a:r>
              <a:rPr kumimoji="1" lang="ja-JP" altLang="en-US" dirty="0" smtClean="0"/>
              <a:t>　　</a:t>
            </a:r>
            <a:r>
              <a:rPr lang="ja-JP" altLang="en-US" dirty="0"/>
              <a:t>　</a:t>
            </a:r>
            <a:r>
              <a:rPr kumimoji="1" lang="ja-JP" altLang="en-US" dirty="0" smtClean="0"/>
              <a:t>有意確率　</a:t>
            </a:r>
            <a:r>
              <a:rPr kumimoji="1" lang="en-US" altLang="ja-JP" dirty="0" smtClean="0"/>
              <a:t>0.000</a:t>
            </a:r>
            <a:r>
              <a:rPr kumimoji="1" lang="ja-JP" altLang="en-US" dirty="0" smtClean="0"/>
              <a:t>　　　</a:t>
            </a:r>
            <a:r>
              <a:rPr kumimoji="1" lang="en-US" altLang="ja-JP" dirty="0" smtClean="0"/>
              <a:t>CMIN/DF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3.980</a:t>
            </a:r>
          </a:p>
          <a:p>
            <a:r>
              <a:rPr lang="en-US" altLang="ja-JP" dirty="0" smtClean="0"/>
              <a:t>GFI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0.733</a:t>
            </a:r>
            <a:r>
              <a:rPr lang="ja-JP" altLang="en-US" dirty="0" smtClean="0"/>
              <a:t>　　　　　  </a:t>
            </a:r>
            <a:r>
              <a:rPr lang="en-US" altLang="ja-JP" dirty="0" smtClean="0"/>
              <a:t>AGFI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0.609</a:t>
            </a:r>
          </a:p>
          <a:p>
            <a:r>
              <a:rPr kumimoji="1" lang="en-US" altLang="ja-JP" dirty="0" smtClean="0"/>
              <a:t>NFI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0.733</a:t>
            </a:r>
            <a:r>
              <a:rPr kumimoji="1" lang="ja-JP" altLang="en-US" dirty="0" smtClean="0"/>
              <a:t>　　　　　  </a:t>
            </a:r>
            <a:r>
              <a:rPr kumimoji="1" lang="en-US" altLang="ja-JP" dirty="0" smtClean="0"/>
              <a:t>CFI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0.781</a:t>
            </a:r>
          </a:p>
          <a:p>
            <a:r>
              <a:rPr lang="en-US" altLang="ja-JP" dirty="0" smtClean="0"/>
              <a:t>RMSEA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0.173</a:t>
            </a:r>
          </a:p>
          <a:p>
            <a:r>
              <a:rPr kumimoji="1" lang="en-US" altLang="ja-JP" dirty="0" smtClean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402.370</a:t>
            </a:r>
            <a:r>
              <a:rPr kumimoji="1" lang="ja-JP" altLang="en-US" dirty="0" smtClean="0"/>
              <a:t>　　　　</a:t>
            </a:r>
            <a:r>
              <a:rPr kumimoji="1" lang="en-US" altLang="ja-JP" dirty="0" smtClean="0"/>
              <a:t>CAIC</a:t>
            </a:r>
            <a:r>
              <a:rPr kumimoji="1" lang="ja-JP" altLang="en-US" dirty="0" smtClean="0"/>
              <a:t>　</a:t>
            </a:r>
            <a:r>
              <a:rPr lang="en-US" altLang="ja-JP" dirty="0" smtClean="0"/>
              <a:t>539.744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62683" y="5495536"/>
            <a:ext cx="3541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u="sng" dirty="0" smtClean="0"/>
              <a:t>モデルの適合性は低いといえる。</a:t>
            </a:r>
            <a:endParaRPr kumimoji="1" lang="ja-JP" altLang="en-US" b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230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267" y="704512"/>
            <a:ext cx="8059144" cy="568617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45824" y="824646"/>
            <a:ext cx="24432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パス解析</a:t>
            </a:r>
            <a:endParaRPr lang="en-US" altLang="ja-JP" dirty="0" smtClean="0"/>
          </a:p>
          <a:p>
            <a:r>
              <a:rPr lang="ja-JP" altLang="en-US" dirty="0" smtClean="0"/>
              <a:t>分析結果：</a:t>
            </a:r>
            <a:r>
              <a:rPr lang="en-US" altLang="ja-JP" dirty="0" smtClean="0"/>
              <a:t>D</a:t>
            </a:r>
            <a:r>
              <a:rPr lang="ja-JP" altLang="en-US" dirty="0" smtClean="0"/>
              <a:t>　自社並列</a:t>
            </a:r>
            <a:endParaRPr lang="en-US" altLang="ja-JP" dirty="0" smtClean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修正前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527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30" y="381649"/>
            <a:ext cx="4185792" cy="5426027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322" y="381649"/>
            <a:ext cx="2676899" cy="5696745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3896497" y="716692"/>
            <a:ext cx="387179" cy="50909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6347254" y="716692"/>
            <a:ext cx="597243" cy="536170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減算記号 5"/>
          <p:cNvSpPr/>
          <p:nvPr/>
        </p:nvSpPr>
        <p:spPr>
          <a:xfrm>
            <a:off x="3938084" y="1313524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減算記号 6"/>
          <p:cNvSpPr/>
          <p:nvPr/>
        </p:nvSpPr>
        <p:spPr>
          <a:xfrm>
            <a:off x="3933766" y="1548302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減算記号 7"/>
          <p:cNvSpPr/>
          <p:nvPr/>
        </p:nvSpPr>
        <p:spPr>
          <a:xfrm>
            <a:off x="3925329" y="2796335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減算記号 8"/>
          <p:cNvSpPr/>
          <p:nvPr/>
        </p:nvSpPr>
        <p:spPr>
          <a:xfrm>
            <a:off x="3933766" y="5753308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7158681" y="4348537"/>
            <a:ext cx="485551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信頼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満足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記事態度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買わせようという意図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/>
              <a:t>が</a:t>
            </a:r>
            <a:r>
              <a:rPr lang="en-US" altLang="ja-JP" dirty="0"/>
              <a:t>10</a:t>
            </a:r>
            <a:r>
              <a:rPr lang="ja-JP" altLang="en-US" dirty="0"/>
              <a:t>％水準で優位でなかった。</a:t>
            </a:r>
          </a:p>
        </p:txBody>
      </p:sp>
      <p:sp>
        <p:nvSpPr>
          <p:cNvPr id="11" name="減算記号 10"/>
          <p:cNvSpPr/>
          <p:nvPr/>
        </p:nvSpPr>
        <p:spPr>
          <a:xfrm>
            <a:off x="6504540" y="6025880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減算記号 11"/>
          <p:cNvSpPr/>
          <p:nvPr/>
        </p:nvSpPr>
        <p:spPr>
          <a:xfrm>
            <a:off x="6504540" y="2944616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減算記号 12"/>
          <p:cNvSpPr/>
          <p:nvPr/>
        </p:nvSpPr>
        <p:spPr>
          <a:xfrm>
            <a:off x="6505967" y="1663632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減算記号 13"/>
          <p:cNvSpPr/>
          <p:nvPr/>
        </p:nvSpPr>
        <p:spPr>
          <a:xfrm>
            <a:off x="6504540" y="1420205"/>
            <a:ext cx="329514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671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10" b="23098"/>
          <a:stretch/>
        </p:blipFill>
        <p:spPr>
          <a:xfrm>
            <a:off x="818021" y="480365"/>
            <a:ext cx="3523320" cy="4388197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96" r="662"/>
          <a:stretch/>
        </p:blipFill>
        <p:spPr>
          <a:xfrm>
            <a:off x="4452435" y="480365"/>
            <a:ext cx="3340559" cy="256760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950941" y="402486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 smtClean="0"/>
              <a:t>X2</a:t>
            </a:r>
            <a:r>
              <a:rPr lang="ja-JP" altLang="en-US" dirty="0" smtClean="0"/>
              <a:t>値　</a:t>
            </a:r>
            <a:r>
              <a:rPr lang="en-US" altLang="ja-JP" dirty="0" smtClean="0"/>
              <a:t>313.302</a:t>
            </a:r>
            <a:r>
              <a:rPr lang="ja-JP" altLang="en-US" dirty="0"/>
              <a:t>　　　有意確率　</a:t>
            </a:r>
            <a:r>
              <a:rPr lang="en-US" altLang="ja-JP" dirty="0"/>
              <a:t>0.000</a:t>
            </a:r>
            <a:r>
              <a:rPr lang="ja-JP" altLang="en-US" dirty="0"/>
              <a:t>　　　</a:t>
            </a:r>
            <a:r>
              <a:rPr lang="en-US" altLang="ja-JP" dirty="0"/>
              <a:t>CMIN/DF</a:t>
            </a:r>
            <a:r>
              <a:rPr lang="ja-JP" altLang="en-US" dirty="0"/>
              <a:t>　</a:t>
            </a:r>
            <a:r>
              <a:rPr lang="en-US" altLang="ja-JP" dirty="0" smtClean="0"/>
              <a:t>3.821</a:t>
            </a:r>
            <a:endParaRPr lang="en-US" altLang="ja-JP" dirty="0"/>
          </a:p>
          <a:p>
            <a:r>
              <a:rPr lang="en-US" altLang="ja-JP" dirty="0"/>
              <a:t>GFI</a:t>
            </a:r>
            <a:r>
              <a:rPr lang="ja-JP" altLang="en-US" dirty="0"/>
              <a:t>　</a:t>
            </a:r>
            <a:r>
              <a:rPr lang="en-US" altLang="ja-JP" dirty="0" smtClean="0"/>
              <a:t>0.749</a:t>
            </a:r>
            <a:r>
              <a:rPr lang="ja-JP" altLang="en-US" dirty="0"/>
              <a:t>　　　　　  </a:t>
            </a:r>
            <a:r>
              <a:rPr lang="en-US" altLang="ja-JP" dirty="0"/>
              <a:t>AGFI</a:t>
            </a:r>
            <a:r>
              <a:rPr lang="ja-JP" altLang="en-US" dirty="0"/>
              <a:t>　</a:t>
            </a:r>
            <a:r>
              <a:rPr lang="en-US" altLang="ja-JP" dirty="0" smtClean="0"/>
              <a:t>0.632</a:t>
            </a:r>
            <a:endParaRPr lang="en-US" altLang="ja-JP" dirty="0"/>
          </a:p>
          <a:p>
            <a:r>
              <a:rPr lang="en-US" altLang="ja-JP" dirty="0"/>
              <a:t>NFI</a:t>
            </a:r>
            <a:r>
              <a:rPr lang="ja-JP" altLang="en-US" dirty="0"/>
              <a:t>　</a:t>
            </a:r>
            <a:r>
              <a:rPr lang="en-US" altLang="ja-JP" dirty="0" smtClean="0"/>
              <a:t>0.711</a:t>
            </a:r>
            <a:r>
              <a:rPr lang="ja-JP" altLang="en-US" dirty="0"/>
              <a:t>　　　　　  </a:t>
            </a:r>
            <a:r>
              <a:rPr lang="en-US" altLang="ja-JP" dirty="0"/>
              <a:t>CFI</a:t>
            </a:r>
            <a:r>
              <a:rPr lang="ja-JP" altLang="en-US" dirty="0"/>
              <a:t>　</a:t>
            </a:r>
            <a:r>
              <a:rPr lang="en-US" altLang="ja-JP" dirty="0" smtClean="0"/>
              <a:t>0.764</a:t>
            </a:r>
            <a:endParaRPr lang="en-US" altLang="ja-JP" dirty="0"/>
          </a:p>
          <a:p>
            <a:r>
              <a:rPr lang="en-US" altLang="ja-JP" dirty="0"/>
              <a:t>RMSEA</a:t>
            </a:r>
            <a:r>
              <a:rPr lang="ja-JP" altLang="en-US" dirty="0"/>
              <a:t>　</a:t>
            </a:r>
            <a:r>
              <a:rPr lang="en-US" altLang="ja-JP" dirty="0" smtClean="0"/>
              <a:t>0.163</a:t>
            </a:r>
            <a:endParaRPr lang="en-US" altLang="ja-JP" dirty="0"/>
          </a:p>
          <a:p>
            <a:r>
              <a:rPr lang="en-US" altLang="ja-JP" dirty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389.302</a:t>
            </a:r>
            <a:r>
              <a:rPr lang="ja-JP" altLang="en-US" dirty="0"/>
              <a:t>　　　　</a:t>
            </a:r>
            <a:r>
              <a:rPr lang="en-US" altLang="ja-JP" dirty="0"/>
              <a:t>CAIC</a:t>
            </a:r>
            <a:r>
              <a:rPr lang="ja-JP" altLang="en-US" dirty="0"/>
              <a:t>　</a:t>
            </a:r>
            <a:r>
              <a:rPr lang="en-US" altLang="ja-JP" dirty="0" smtClean="0"/>
              <a:t>528.870</a:t>
            </a:r>
          </a:p>
          <a:p>
            <a:r>
              <a:rPr lang="ja-JP" altLang="en-US" b="1" u="sng" dirty="0"/>
              <a:t>モデルの適合性は低いといえる。</a:t>
            </a:r>
          </a:p>
          <a:p>
            <a:endParaRPr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2158314" y="889686"/>
            <a:ext cx="593124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200399" y="889685"/>
            <a:ext cx="382231" cy="4572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575221" y="889685"/>
            <a:ext cx="660671" cy="45720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2417806" y="2284715"/>
            <a:ext cx="407772" cy="44200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030628" y="2295786"/>
            <a:ext cx="374821" cy="4309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1655805" y="3711145"/>
            <a:ext cx="502509" cy="101737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130378" y="3739977"/>
            <a:ext cx="444844" cy="98854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249148" y="959707"/>
            <a:ext cx="584886" cy="3871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327407" y="2141838"/>
            <a:ext cx="584886" cy="3542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7208108" y="2108886"/>
            <a:ext cx="584886" cy="3871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8622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854" y="1187427"/>
            <a:ext cx="7851010" cy="486738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667265" y="364178"/>
            <a:ext cx="2479589" cy="945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パス解析</a:t>
            </a:r>
            <a:endParaRPr lang="en-US" altLang="ja-JP" dirty="0"/>
          </a:p>
          <a:p>
            <a:r>
              <a:rPr lang="ja-JP" altLang="en-US" dirty="0"/>
              <a:t>分析結果</a:t>
            </a:r>
            <a:r>
              <a:rPr lang="ja-JP" altLang="en-US" dirty="0" smtClean="0"/>
              <a:t>：</a:t>
            </a:r>
            <a:r>
              <a:rPr lang="en-US" altLang="ja-JP" dirty="0" smtClean="0"/>
              <a:t>A</a:t>
            </a:r>
            <a:r>
              <a:rPr lang="ja-JP" altLang="en-US" dirty="0"/>
              <a:t>　</a:t>
            </a:r>
            <a:r>
              <a:rPr lang="ja-JP" altLang="en-US" dirty="0" smtClean="0"/>
              <a:t>ノーマル</a:t>
            </a:r>
            <a:endParaRPr lang="en-US" altLang="ja-JP" dirty="0"/>
          </a:p>
          <a:p>
            <a:r>
              <a:rPr lang="en-US" altLang="ja-JP" dirty="0"/>
              <a:t>※</a:t>
            </a:r>
            <a:r>
              <a:rPr lang="ja-JP" altLang="en-US" dirty="0"/>
              <a:t>修正前</a:t>
            </a:r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3088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79" y="799070"/>
            <a:ext cx="4678793" cy="4990714"/>
          </a:xfrm>
          <a:prstGeom prst="rect">
            <a:avLst/>
          </a:prstGeom>
        </p:spPr>
      </p:pic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766" y="960652"/>
            <a:ext cx="3000794" cy="4351338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4314072" y="1215079"/>
            <a:ext cx="414447" cy="45102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769845" y="1363360"/>
            <a:ext cx="632750" cy="394862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7160971" y="5921632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全てのパスが、</a:t>
            </a:r>
            <a:r>
              <a:rPr lang="en-US" altLang="ja-JP" dirty="0"/>
              <a:t>10%</a:t>
            </a:r>
            <a:r>
              <a:rPr lang="ja-JP" altLang="en-US" dirty="0"/>
              <a:t>水準で有意となった。</a:t>
            </a:r>
            <a:endParaRPr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28400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6" b="38339"/>
          <a:stretch/>
        </p:blipFill>
        <p:spPr>
          <a:xfrm>
            <a:off x="636625" y="1098164"/>
            <a:ext cx="3107645" cy="3819825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0519" r="-10810" b="39913"/>
          <a:stretch/>
        </p:blipFill>
        <p:spPr>
          <a:xfrm>
            <a:off x="4655366" y="1098164"/>
            <a:ext cx="3648368" cy="2617101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1768580" y="1363361"/>
            <a:ext cx="593124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751438" y="1326764"/>
            <a:ext cx="306860" cy="4773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069410" y="1346886"/>
            <a:ext cx="593124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815913" y="440689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X2</a:t>
            </a:r>
            <a:r>
              <a:rPr lang="ja-JP" altLang="en-US" dirty="0"/>
              <a:t>値　</a:t>
            </a:r>
            <a:r>
              <a:rPr lang="en-US" altLang="ja-JP" dirty="0" smtClean="0"/>
              <a:t>282.714</a:t>
            </a:r>
            <a:r>
              <a:rPr lang="ja-JP" altLang="en-US" dirty="0"/>
              <a:t>　　　有意確率　</a:t>
            </a:r>
            <a:r>
              <a:rPr lang="en-US" altLang="ja-JP" dirty="0"/>
              <a:t>0.000</a:t>
            </a:r>
            <a:r>
              <a:rPr lang="ja-JP" altLang="en-US" dirty="0"/>
              <a:t>　　　</a:t>
            </a:r>
            <a:r>
              <a:rPr lang="en-US" altLang="ja-JP" dirty="0"/>
              <a:t>CMIN/DF</a:t>
            </a:r>
            <a:r>
              <a:rPr lang="ja-JP" altLang="en-US" dirty="0"/>
              <a:t>　</a:t>
            </a:r>
            <a:r>
              <a:rPr lang="en-US" altLang="ja-JP" dirty="0" smtClean="0"/>
              <a:t>40712</a:t>
            </a:r>
          </a:p>
          <a:p>
            <a:r>
              <a:rPr lang="en-US" altLang="ja-JP" dirty="0" smtClean="0"/>
              <a:t>GFI</a:t>
            </a:r>
            <a:r>
              <a:rPr lang="ja-JP" altLang="en-US" dirty="0"/>
              <a:t>　</a:t>
            </a:r>
            <a:r>
              <a:rPr lang="en-US" altLang="ja-JP" dirty="0" smtClean="0"/>
              <a:t>0.762</a:t>
            </a:r>
            <a:r>
              <a:rPr lang="ja-JP" altLang="en-US" dirty="0"/>
              <a:t>　　　　　  </a:t>
            </a:r>
            <a:r>
              <a:rPr lang="en-US" altLang="ja-JP" dirty="0"/>
              <a:t>AGFI</a:t>
            </a:r>
            <a:r>
              <a:rPr lang="ja-JP" altLang="en-US" dirty="0"/>
              <a:t>　</a:t>
            </a:r>
            <a:r>
              <a:rPr lang="en-US" altLang="ja-JP" dirty="0" smtClean="0"/>
              <a:t>0.639</a:t>
            </a:r>
            <a:endParaRPr lang="en-US" altLang="ja-JP" dirty="0"/>
          </a:p>
          <a:p>
            <a:r>
              <a:rPr lang="en-US" altLang="ja-JP" dirty="0"/>
              <a:t>NFI</a:t>
            </a:r>
            <a:r>
              <a:rPr lang="ja-JP" altLang="en-US" dirty="0"/>
              <a:t>　</a:t>
            </a:r>
            <a:r>
              <a:rPr lang="en-US" altLang="ja-JP" dirty="0" smtClean="0"/>
              <a:t>0.761</a:t>
            </a:r>
            <a:r>
              <a:rPr lang="ja-JP" altLang="en-US" dirty="0"/>
              <a:t>　　　　　  </a:t>
            </a:r>
            <a:r>
              <a:rPr lang="en-US" altLang="ja-JP" dirty="0"/>
              <a:t>CFI</a:t>
            </a:r>
            <a:r>
              <a:rPr lang="ja-JP" altLang="en-US" dirty="0"/>
              <a:t>　</a:t>
            </a:r>
            <a:r>
              <a:rPr lang="en-US" altLang="ja-JP" dirty="0" smtClean="0"/>
              <a:t>0.799</a:t>
            </a:r>
            <a:endParaRPr lang="en-US" altLang="ja-JP" dirty="0"/>
          </a:p>
          <a:p>
            <a:r>
              <a:rPr lang="en-US" altLang="ja-JP" dirty="0"/>
              <a:t>RMSEA</a:t>
            </a:r>
            <a:r>
              <a:rPr lang="ja-JP" altLang="en-US" dirty="0"/>
              <a:t>　</a:t>
            </a:r>
            <a:r>
              <a:rPr lang="en-US" altLang="ja-JP" dirty="0" smtClean="0"/>
              <a:t>0.177</a:t>
            </a:r>
            <a:endParaRPr lang="en-US" altLang="ja-JP" dirty="0"/>
          </a:p>
          <a:p>
            <a:r>
              <a:rPr lang="en-US" altLang="ja-JP" dirty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344.714</a:t>
            </a:r>
            <a:r>
              <a:rPr lang="ja-JP" altLang="en-US" dirty="0"/>
              <a:t>　　　　</a:t>
            </a:r>
            <a:r>
              <a:rPr lang="en-US" altLang="ja-JP" dirty="0"/>
              <a:t>CAIC</a:t>
            </a:r>
            <a:r>
              <a:rPr lang="ja-JP" altLang="en-US" dirty="0"/>
              <a:t>　</a:t>
            </a:r>
            <a:r>
              <a:rPr lang="en-US" altLang="ja-JP" dirty="0" smtClean="0"/>
              <a:t>461.867</a:t>
            </a:r>
            <a:endParaRPr lang="en-US" altLang="ja-JP" dirty="0"/>
          </a:p>
          <a:p>
            <a:r>
              <a:rPr lang="ja-JP" altLang="en-US" b="1" u="sng" dirty="0"/>
              <a:t>モデルの適合性は低いといえる。</a:t>
            </a:r>
          </a:p>
          <a:p>
            <a:endParaRPr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1742798" y="2675237"/>
            <a:ext cx="312549" cy="3480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2073879" y="2679356"/>
            <a:ext cx="331569" cy="3439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368638" y="3927215"/>
            <a:ext cx="451924" cy="8919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2644347" y="3949695"/>
            <a:ext cx="564291" cy="8694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5434835" y="1495167"/>
            <a:ext cx="593124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519351" y="2689654"/>
            <a:ext cx="593124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311081" y="2689654"/>
            <a:ext cx="593124" cy="4572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08371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468830"/>
            <a:ext cx="8317816" cy="638917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43698" y="257086"/>
            <a:ext cx="2438399" cy="953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パス解析</a:t>
            </a:r>
            <a:endParaRPr lang="en-US" altLang="ja-JP" dirty="0"/>
          </a:p>
          <a:p>
            <a:r>
              <a:rPr lang="ja-JP" altLang="en-US" dirty="0"/>
              <a:t>分析結果：</a:t>
            </a:r>
            <a:r>
              <a:rPr lang="en-US" altLang="ja-JP" dirty="0"/>
              <a:t>B</a:t>
            </a:r>
            <a:r>
              <a:rPr lang="ja-JP" altLang="en-US" dirty="0"/>
              <a:t>　アマゾン</a:t>
            </a:r>
            <a:endParaRPr lang="en-US" altLang="ja-JP" dirty="0"/>
          </a:p>
          <a:p>
            <a:r>
              <a:rPr lang="en-US" altLang="ja-JP" dirty="0"/>
              <a:t>※</a:t>
            </a:r>
            <a:r>
              <a:rPr lang="ja-JP" altLang="en-US" dirty="0"/>
              <a:t>修正後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077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05" y="1364238"/>
            <a:ext cx="4391513" cy="4401164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943" y="1364238"/>
            <a:ext cx="2534004" cy="440116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4234249" y="1688757"/>
            <a:ext cx="420129" cy="41601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335794" y="1688757"/>
            <a:ext cx="580768" cy="41601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7916562" y="6098159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全てのパスが、</a:t>
            </a:r>
            <a:r>
              <a:rPr lang="en-US" altLang="ja-JP" dirty="0"/>
              <a:t>10%</a:t>
            </a:r>
            <a:r>
              <a:rPr lang="ja-JP" altLang="en-US" dirty="0"/>
              <a:t>水準で有意となった。</a:t>
            </a:r>
            <a:endParaRPr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71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分析結果における変数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kumimoji="1" lang="en-US" altLang="ja-JP" sz="2600" dirty="0" smtClean="0"/>
              <a:t>Q5S1…</a:t>
            </a:r>
            <a:r>
              <a:rPr kumimoji="1" lang="ja-JP" altLang="en-US" sz="2600" dirty="0" smtClean="0"/>
              <a:t>自分ごとに感じる</a:t>
            </a:r>
            <a:endParaRPr kumimoji="1"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Q5S2…</a:t>
            </a:r>
            <a:r>
              <a:rPr lang="ja-JP" altLang="en-US" sz="2600" dirty="0" smtClean="0"/>
              <a:t>読むことは重要だ</a:t>
            </a:r>
            <a:endParaRPr lang="en-US" altLang="ja-JP" sz="2600" dirty="0" smtClean="0"/>
          </a:p>
          <a:p>
            <a:pPr marL="0" indent="0">
              <a:buNone/>
            </a:pP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Q5S3…</a:t>
            </a:r>
            <a:r>
              <a:rPr lang="ja-JP" altLang="en-US" sz="2600" dirty="0" smtClean="0"/>
              <a:t>情報量</a:t>
            </a:r>
            <a:endParaRPr lang="en-US" altLang="ja-JP" sz="2600" dirty="0" smtClean="0"/>
          </a:p>
          <a:p>
            <a:pPr marL="0" indent="0">
              <a:buNone/>
            </a:pP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Q5S4…</a:t>
            </a:r>
            <a:r>
              <a:rPr lang="ja-JP" altLang="en-US" sz="2600" dirty="0" smtClean="0"/>
              <a:t>役に立つ</a:t>
            </a: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Q5S5…</a:t>
            </a:r>
            <a:r>
              <a:rPr lang="ja-JP" altLang="en-US" sz="2600" dirty="0" smtClean="0"/>
              <a:t>価値</a:t>
            </a:r>
            <a:endParaRPr lang="en-US" altLang="ja-JP" sz="2600" dirty="0" smtClean="0"/>
          </a:p>
          <a:p>
            <a:pPr marL="0" indent="0">
              <a:buNone/>
            </a:pP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 smtClean="0"/>
              <a:t>Q5S6…</a:t>
            </a:r>
            <a:r>
              <a:rPr lang="ja-JP" altLang="en-US" sz="2600" dirty="0" smtClean="0"/>
              <a:t>買わせようという意図</a:t>
            </a:r>
            <a:endParaRPr lang="en-US" altLang="ja-JP" sz="2600" dirty="0" smtClean="0"/>
          </a:p>
          <a:p>
            <a:pPr marL="0" indent="0">
              <a:buNone/>
            </a:pPr>
            <a:r>
              <a:rPr lang="en-US" altLang="ja-JP" sz="2600" dirty="0"/>
              <a:t>Q5S7…</a:t>
            </a:r>
            <a:r>
              <a:rPr lang="ja-JP" altLang="en-US" sz="2600" dirty="0"/>
              <a:t>自社商品のアピール</a:t>
            </a:r>
            <a:endParaRPr lang="en-US" altLang="ja-JP" sz="2600" dirty="0"/>
          </a:p>
          <a:p>
            <a:pPr marL="0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186050" y="1758613"/>
            <a:ext cx="52021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Q5S8…</a:t>
            </a:r>
            <a:r>
              <a:rPr lang="ja-JP" altLang="en-US" sz="2400" dirty="0" smtClean="0"/>
              <a:t>人に勧める</a:t>
            </a:r>
            <a:endParaRPr lang="en-US" altLang="ja-JP" sz="2400" dirty="0" smtClean="0"/>
          </a:p>
          <a:p>
            <a:r>
              <a:rPr lang="en-US" altLang="ja-JP" sz="2400" dirty="0" smtClean="0"/>
              <a:t>Q5S9…</a:t>
            </a:r>
            <a:r>
              <a:rPr lang="ja-JP" altLang="en-US" sz="2400" dirty="0" smtClean="0"/>
              <a:t>読んでよかった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Q5S10…</a:t>
            </a:r>
            <a:r>
              <a:rPr lang="ja-JP" altLang="en-US" sz="2400" dirty="0" smtClean="0"/>
              <a:t>先を読みたくなる</a:t>
            </a:r>
            <a:endParaRPr lang="en-US" altLang="ja-JP" sz="2400" dirty="0" smtClean="0"/>
          </a:p>
          <a:p>
            <a:r>
              <a:rPr lang="en-US" altLang="ja-JP" sz="2400" dirty="0" smtClean="0"/>
              <a:t>Q5S11…</a:t>
            </a:r>
            <a:r>
              <a:rPr lang="ja-JP" altLang="en-US" sz="2400" dirty="0" smtClean="0"/>
              <a:t>好感</a:t>
            </a:r>
            <a:endParaRPr lang="en-US" altLang="ja-JP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34520" y="4001294"/>
            <a:ext cx="22317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Q7S2…</a:t>
            </a:r>
            <a:r>
              <a:rPr kumimoji="1" lang="ja-JP" altLang="en-US" sz="2400" dirty="0" smtClean="0"/>
              <a:t>好感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Q7S3…</a:t>
            </a:r>
            <a:r>
              <a:rPr lang="ja-JP" altLang="en-US" sz="2400" dirty="0" smtClean="0"/>
              <a:t>信頼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Q7S4…</a:t>
            </a:r>
            <a:r>
              <a:rPr lang="ja-JP" altLang="en-US" sz="2400" dirty="0" smtClean="0"/>
              <a:t>使いたい</a:t>
            </a:r>
            <a:endParaRPr kumimoji="1" lang="en-US" altLang="ja-JP" sz="2400" dirty="0" smtClean="0"/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Q7S5…</a:t>
            </a:r>
            <a:r>
              <a:rPr lang="ja-JP" altLang="en-US" sz="2400" dirty="0" smtClean="0"/>
              <a:t>買いたい</a:t>
            </a:r>
            <a:endParaRPr kumimoji="1" lang="ja-JP" altLang="en-US" sz="2400" dirty="0"/>
          </a:p>
        </p:txBody>
      </p:sp>
      <p:sp>
        <p:nvSpPr>
          <p:cNvPr id="7" name="左大かっこ 6"/>
          <p:cNvSpPr/>
          <p:nvPr/>
        </p:nvSpPr>
        <p:spPr>
          <a:xfrm>
            <a:off x="6215260" y="1671970"/>
            <a:ext cx="238520" cy="910461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左大かっこ 7"/>
          <p:cNvSpPr/>
          <p:nvPr/>
        </p:nvSpPr>
        <p:spPr>
          <a:xfrm>
            <a:off x="6215260" y="2849017"/>
            <a:ext cx="238520" cy="910461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大かっこ 8"/>
          <p:cNvSpPr/>
          <p:nvPr/>
        </p:nvSpPr>
        <p:spPr>
          <a:xfrm>
            <a:off x="6186050" y="4026064"/>
            <a:ext cx="148470" cy="1139060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大かっこ 9"/>
          <p:cNvSpPr/>
          <p:nvPr/>
        </p:nvSpPr>
        <p:spPr>
          <a:xfrm>
            <a:off x="718940" y="3850725"/>
            <a:ext cx="207817" cy="943697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左大かっこ 10"/>
          <p:cNvSpPr/>
          <p:nvPr/>
        </p:nvSpPr>
        <p:spPr>
          <a:xfrm>
            <a:off x="745902" y="5008864"/>
            <a:ext cx="180855" cy="1021233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34335" y="1825625"/>
            <a:ext cx="461665" cy="8238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b="1" dirty="0">
                <a:solidFill>
                  <a:srgbClr val="FF0000"/>
                </a:solidFill>
              </a:rPr>
              <a:t>満足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34335" y="2612242"/>
            <a:ext cx="461665" cy="1482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記事への態度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34335" y="4132253"/>
            <a:ext cx="461665" cy="142828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商品への態度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9632" y="3588813"/>
            <a:ext cx="461665" cy="146751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記事への信頼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57275" y="5056332"/>
            <a:ext cx="461665" cy="12456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b="1" dirty="0" smtClean="0">
                <a:solidFill>
                  <a:srgbClr val="FF0000"/>
                </a:solidFill>
              </a:rPr>
              <a:t>売り込み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2700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886" b="49170"/>
          <a:stretch/>
        </p:blipFill>
        <p:spPr>
          <a:xfrm>
            <a:off x="520801" y="979943"/>
            <a:ext cx="3079135" cy="3695955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108" b="52373"/>
          <a:stretch/>
        </p:blipFill>
        <p:spPr>
          <a:xfrm>
            <a:off x="4122947" y="979943"/>
            <a:ext cx="3230766" cy="225752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329881" y="3827158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X2</a:t>
            </a:r>
            <a:r>
              <a:rPr lang="ja-JP" altLang="en-US" dirty="0"/>
              <a:t>値　</a:t>
            </a:r>
            <a:r>
              <a:rPr lang="en-US" altLang="ja-JP" dirty="0" smtClean="0"/>
              <a:t>305.967</a:t>
            </a:r>
            <a:r>
              <a:rPr lang="ja-JP" altLang="en-US" dirty="0"/>
              <a:t>　　　有意確率　</a:t>
            </a:r>
            <a:r>
              <a:rPr lang="en-US" altLang="ja-JP" dirty="0"/>
              <a:t>0.000</a:t>
            </a:r>
            <a:r>
              <a:rPr lang="ja-JP" altLang="en-US" dirty="0"/>
              <a:t>　　　</a:t>
            </a:r>
            <a:r>
              <a:rPr lang="en-US" altLang="ja-JP" dirty="0"/>
              <a:t>CMIN/DF</a:t>
            </a:r>
            <a:r>
              <a:rPr lang="ja-JP" altLang="en-US" dirty="0"/>
              <a:t>　</a:t>
            </a:r>
            <a:r>
              <a:rPr lang="en-US" altLang="ja-JP" dirty="0" smtClean="0"/>
              <a:t>5.016</a:t>
            </a:r>
            <a:endParaRPr lang="en-US" altLang="ja-JP" dirty="0"/>
          </a:p>
          <a:p>
            <a:r>
              <a:rPr lang="en-US" altLang="ja-JP" dirty="0"/>
              <a:t>GFI</a:t>
            </a:r>
            <a:r>
              <a:rPr lang="ja-JP" altLang="en-US" dirty="0"/>
              <a:t>　</a:t>
            </a:r>
            <a:r>
              <a:rPr lang="en-US" altLang="ja-JP" dirty="0" smtClean="0"/>
              <a:t>0.723</a:t>
            </a:r>
            <a:r>
              <a:rPr lang="ja-JP" altLang="en-US" dirty="0"/>
              <a:t>　　　　　  </a:t>
            </a:r>
            <a:r>
              <a:rPr lang="en-US" altLang="ja-JP" dirty="0"/>
              <a:t>AGFI</a:t>
            </a:r>
            <a:r>
              <a:rPr lang="ja-JP" altLang="en-US" dirty="0"/>
              <a:t>　</a:t>
            </a:r>
            <a:r>
              <a:rPr lang="en-US" altLang="ja-JP" dirty="0" smtClean="0"/>
              <a:t>0.586</a:t>
            </a:r>
            <a:endParaRPr lang="en-US" altLang="ja-JP" dirty="0"/>
          </a:p>
          <a:p>
            <a:r>
              <a:rPr lang="en-US" altLang="ja-JP" dirty="0"/>
              <a:t>NFI</a:t>
            </a:r>
            <a:r>
              <a:rPr lang="ja-JP" altLang="en-US" dirty="0"/>
              <a:t>　</a:t>
            </a:r>
            <a:r>
              <a:rPr lang="en-US" altLang="ja-JP" dirty="0" smtClean="0"/>
              <a:t>0.728</a:t>
            </a:r>
            <a:r>
              <a:rPr lang="ja-JP" altLang="en-US" dirty="0"/>
              <a:t>　　　　　  </a:t>
            </a:r>
            <a:r>
              <a:rPr lang="en-US" altLang="ja-JP" dirty="0"/>
              <a:t>CFI</a:t>
            </a:r>
            <a:r>
              <a:rPr lang="ja-JP" altLang="en-US" dirty="0"/>
              <a:t>　</a:t>
            </a:r>
            <a:r>
              <a:rPr lang="en-US" altLang="ja-JP" dirty="0" smtClean="0"/>
              <a:t>0.766</a:t>
            </a:r>
            <a:endParaRPr lang="en-US" altLang="ja-JP" dirty="0"/>
          </a:p>
          <a:p>
            <a:r>
              <a:rPr lang="en-US" altLang="ja-JP" dirty="0"/>
              <a:t>RMSEA</a:t>
            </a:r>
            <a:r>
              <a:rPr lang="ja-JP" altLang="en-US" dirty="0"/>
              <a:t>　</a:t>
            </a:r>
            <a:r>
              <a:rPr lang="en-US" altLang="ja-JP" dirty="0" smtClean="0"/>
              <a:t>0.197</a:t>
            </a:r>
            <a:endParaRPr lang="en-US" altLang="ja-JP" dirty="0"/>
          </a:p>
          <a:p>
            <a:r>
              <a:rPr lang="en-US" altLang="ja-JP" dirty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365.967</a:t>
            </a:r>
            <a:r>
              <a:rPr lang="ja-JP" altLang="en-US" dirty="0"/>
              <a:t>　　　　</a:t>
            </a:r>
            <a:r>
              <a:rPr lang="en-US" altLang="ja-JP" dirty="0"/>
              <a:t>CAIC</a:t>
            </a:r>
            <a:r>
              <a:rPr lang="ja-JP" altLang="en-US" dirty="0"/>
              <a:t>　</a:t>
            </a:r>
            <a:r>
              <a:rPr lang="en-US" altLang="ja-JP" dirty="0" smtClean="0"/>
              <a:t>475.586</a:t>
            </a:r>
            <a:endParaRPr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1647568" y="1301578"/>
            <a:ext cx="527221" cy="3459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2578443" y="1301578"/>
            <a:ext cx="306430" cy="3459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884873" y="1301578"/>
            <a:ext cx="569083" cy="3459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882256" y="2502704"/>
            <a:ext cx="375681" cy="3640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577548" y="2506824"/>
            <a:ext cx="308918" cy="35994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2479590" y="3654161"/>
            <a:ext cx="436606" cy="102173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210963" y="3654162"/>
            <a:ext cx="436606" cy="102173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4879103" y="1348765"/>
            <a:ext cx="527221" cy="34599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4907935" y="2409566"/>
            <a:ext cx="580768" cy="3912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577914" y="2409567"/>
            <a:ext cx="572529" cy="39129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329881" y="5304486"/>
            <a:ext cx="5434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u="sng" dirty="0"/>
              <a:t>修正前と比べてモデルの適合度はよくなったといえる。</a:t>
            </a:r>
            <a:endParaRPr lang="ja-JP" altLang="en-US" u="sng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55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コンテンツ プレースホルダー 7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3" y="334851"/>
            <a:ext cx="11943427" cy="634478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48573" y="334851"/>
            <a:ext cx="2472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パス解析</a:t>
            </a:r>
            <a:endParaRPr kumimoji="1" lang="en-US" altLang="ja-JP" dirty="0" smtClean="0"/>
          </a:p>
          <a:p>
            <a:r>
              <a:rPr lang="ja-JP" altLang="en-US" dirty="0" smtClean="0"/>
              <a:t>分析結果：</a:t>
            </a:r>
            <a:r>
              <a:rPr lang="en-US" altLang="ja-JP" dirty="0"/>
              <a:t>C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他社</a:t>
            </a:r>
            <a:r>
              <a:rPr lang="ja-JP" altLang="en-US" dirty="0"/>
              <a:t>並列</a:t>
            </a:r>
            <a:endParaRPr kumimoji="1" lang="en-US" altLang="ja-JP" dirty="0" smtClean="0"/>
          </a:p>
          <a:p>
            <a:r>
              <a:rPr lang="en-US" altLang="ja-JP" dirty="0"/>
              <a:t>※</a:t>
            </a:r>
            <a:r>
              <a:rPr kumimoji="1" lang="ja-JP" altLang="en-US" dirty="0" smtClean="0"/>
              <a:t>修正後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6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3"/>
          <a:stretch/>
        </p:blipFill>
        <p:spPr>
          <a:xfrm>
            <a:off x="534532" y="605306"/>
            <a:ext cx="4810200" cy="5521994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91"/>
          <a:stretch/>
        </p:blipFill>
        <p:spPr>
          <a:xfrm>
            <a:off x="5344732" y="566670"/>
            <a:ext cx="3335629" cy="556063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4559121" y="693937"/>
            <a:ext cx="347730" cy="53447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7946265" y="693937"/>
            <a:ext cx="592428" cy="53447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946265" y="6254567"/>
            <a:ext cx="4636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全てのパスが、</a:t>
            </a:r>
            <a:r>
              <a:rPr lang="en-US" altLang="ja-JP" dirty="0" smtClean="0"/>
              <a:t>10</a:t>
            </a:r>
            <a:r>
              <a:rPr kumimoji="1" lang="en-US" altLang="ja-JP" dirty="0" smtClean="0"/>
              <a:t>%</a:t>
            </a:r>
            <a:r>
              <a:rPr kumimoji="1" lang="ja-JP" altLang="en-US" dirty="0" smtClean="0"/>
              <a:t>水準で有意となった。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0423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" r="-350" b="23896"/>
          <a:stretch/>
        </p:blipFill>
        <p:spPr>
          <a:xfrm>
            <a:off x="228876" y="141668"/>
            <a:ext cx="4196413" cy="4842455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13"/>
          <a:stretch/>
        </p:blipFill>
        <p:spPr>
          <a:xfrm>
            <a:off x="4130840" y="141668"/>
            <a:ext cx="4007084" cy="296214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932608" y="3528811"/>
            <a:ext cx="57053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X2</a:t>
            </a:r>
            <a:r>
              <a:rPr kumimoji="1" lang="ja-JP" altLang="en-US" dirty="0" smtClean="0"/>
              <a:t>値　</a:t>
            </a:r>
            <a:r>
              <a:rPr lang="en-US" altLang="ja-JP" dirty="0" smtClean="0"/>
              <a:t>283.265</a:t>
            </a:r>
            <a:r>
              <a:rPr kumimoji="1" lang="ja-JP" altLang="en-US" dirty="0" smtClean="0"/>
              <a:t>　　</a:t>
            </a:r>
            <a:r>
              <a:rPr lang="ja-JP" altLang="en-US" dirty="0"/>
              <a:t>　</a:t>
            </a:r>
            <a:r>
              <a:rPr kumimoji="1" lang="ja-JP" altLang="en-US" dirty="0" smtClean="0"/>
              <a:t>有意確率　</a:t>
            </a:r>
            <a:r>
              <a:rPr kumimoji="1" lang="en-US" altLang="ja-JP" dirty="0" smtClean="0"/>
              <a:t>0.000</a:t>
            </a:r>
            <a:r>
              <a:rPr kumimoji="1" lang="ja-JP" altLang="en-US" dirty="0" smtClean="0"/>
              <a:t>　　　</a:t>
            </a:r>
            <a:r>
              <a:rPr kumimoji="1" lang="en-US" altLang="ja-JP" dirty="0" smtClean="0"/>
              <a:t>CMIN/DF</a:t>
            </a:r>
            <a:r>
              <a:rPr lang="ja-JP" altLang="en-US" dirty="0"/>
              <a:t>　</a:t>
            </a:r>
            <a:r>
              <a:rPr lang="en-US" altLang="ja-JP" dirty="0" smtClean="0"/>
              <a:t>4.721</a:t>
            </a:r>
            <a:endParaRPr kumimoji="1" lang="en-US" altLang="ja-JP" dirty="0" smtClean="0"/>
          </a:p>
          <a:p>
            <a:r>
              <a:rPr lang="en-US" altLang="ja-JP" dirty="0" smtClean="0"/>
              <a:t>GFI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0.734</a:t>
            </a:r>
            <a:r>
              <a:rPr lang="ja-JP" altLang="en-US" dirty="0" smtClean="0"/>
              <a:t>　　　　　  </a:t>
            </a:r>
            <a:r>
              <a:rPr lang="en-US" altLang="ja-JP" dirty="0" smtClean="0"/>
              <a:t>AGFI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0.597</a:t>
            </a:r>
          </a:p>
          <a:p>
            <a:r>
              <a:rPr kumimoji="1" lang="en-US" altLang="ja-JP" dirty="0" smtClean="0"/>
              <a:t>NFI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0.740</a:t>
            </a:r>
            <a:r>
              <a:rPr kumimoji="1" lang="ja-JP" altLang="en-US" dirty="0" smtClean="0"/>
              <a:t>　　　　　  </a:t>
            </a:r>
            <a:r>
              <a:rPr kumimoji="1" lang="en-US" altLang="ja-JP" dirty="0" smtClean="0"/>
              <a:t>CFI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0.779</a:t>
            </a:r>
          </a:p>
          <a:p>
            <a:r>
              <a:rPr lang="en-US" altLang="ja-JP" dirty="0" smtClean="0"/>
              <a:t>RMSEA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0.193</a:t>
            </a:r>
          </a:p>
          <a:p>
            <a:r>
              <a:rPr kumimoji="1" lang="en-US" altLang="ja-JP" dirty="0" smtClean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345.265</a:t>
            </a:r>
            <a:r>
              <a:rPr kumimoji="1" lang="ja-JP" altLang="en-US" dirty="0" smtClean="0"/>
              <a:t>　　　　</a:t>
            </a:r>
            <a:r>
              <a:rPr kumimoji="1" lang="en-US" altLang="ja-JP" dirty="0" smtClean="0"/>
              <a:t>CAIC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457.334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1738648" y="631065"/>
            <a:ext cx="643944" cy="4765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2884868" y="605307"/>
            <a:ext cx="412124" cy="5151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309870" y="631065"/>
            <a:ext cx="695460" cy="4765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1609859" y="2163651"/>
            <a:ext cx="450761" cy="51515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073499" y="2150772"/>
            <a:ext cx="425002" cy="54091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1197734" y="3747752"/>
            <a:ext cx="540913" cy="11333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2791705" y="3734873"/>
            <a:ext cx="580525" cy="11462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112913" y="605307"/>
            <a:ext cx="643943" cy="5022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259137" y="1957589"/>
            <a:ext cx="547135" cy="5666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7302321" y="1957589"/>
            <a:ext cx="669702" cy="50227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932608" y="5008546"/>
            <a:ext cx="5434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u="sng" dirty="0"/>
              <a:t>修正前と比べてモデルの適合度はよくなったといえる。</a:t>
            </a:r>
            <a:endParaRPr lang="ja-JP" altLang="en-US" u="sng" dirty="0"/>
          </a:p>
        </p:txBody>
      </p:sp>
      <p:sp>
        <p:nvSpPr>
          <p:cNvPr id="16" name="スライド番号プレースホルダー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468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92962" y="313786"/>
            <a:ext cx="23952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/>
              <a:t>パス解析</a:t>
            </a:r>
            <a:endParaRPr lang="en-US" altLang="ja-JP" dirty="0" smtClean="0"/>
          </a:p>
          <a:p>
            <a:r>
              <a:rPr lang="ja-JP" altLang="en-US" dirty="0" smtClean="0"/>
              <a:t>分析結果：</a:t>
            </a:r>
            <a:r>
              <a:rPr lang="en-US" altLang="ja-JP" dirty="0" smtClean="0"/>
              <a:t>D</a:t>
            </a:r>
            <a:r>
              <a:rPr lang="ja-JP" altLang="en-US" dirty="0" smtClean="0"/>
              <a:t>  自社並列</a:t>
            </a:r>
            <a:endParaRPr lang="en-US" altLang="ja-JP" dirty="0" smtClean="0"/>
          </a:p>
          <a:p>
            <a:r>
              <a:rPr lang="en-US" altLang="ja-JP" dirty="0"/>
              <a:t>※</a:t>
            </a:r>
            <a:r>
              <a:rPr lang="ja-JP" altLang="en-US" dirty="0" smtClean="0"/>
              <a:t>修正後</a:t>
            </a:r>
            <a:endParaRPr lang="ja-JP" altLang="en-US" dirty="0"/>
          </a:p>
        </p:txBody>
      </p:sp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011" y="1031890"/>
            <a:ext cx="7748693" cy="5721418"/>
          </a:xfrm>
          <a:prstGeom prst="rect">
            <a:avLst/>
          </a:prstGeom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374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50" y="1035080"/>
            <a:ext cx="4248743" cy="4629796"/>
          </a:xfrm>
          <a:prstGeom prst="rect">
            <a:avLst/>
          </a:prstGeom>
        </p:spPr>
      </p:pic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502" y="1035080"/>
            <a:ext cx="2543530" cy="4667901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>
            <a:off x="4430332" y="1403797"/>
            <a:ext cx="425003" cy="426107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7946266" y="1403798"/>
            <a:ext cx="551644" cy="4299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645499" y="6027313"/>
            <a:ext cx="5035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すべてのパスが、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％水準で有意となった。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695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33184" y="646945"/>
            <a:ext cx="7686567" cy="4411447"/>
            <a:chOff x="581669" y="637071"/>
            <a:chExt cx="7686567" cy="4411447"/>
          </a:xfrm>
        </p:grpSpPr>
        <p:pic>
          <p:nvPicPr>
            <p:cNvPr id="5" name="図 4" descr="画面の領域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268" b="22562"/>
            <a:stretch/>
          </p:blipFill>
          <p:spPr>
            <a:xfrm>
              <a:off x="581669" y="637071"/>
              <a:ext cx="3410782" cy="4411447"/>
            </a:xfrm>
            <a:prstGeom prst="rect">
              <a:avLst/>
            </a:prstGeom>
          </p:spPr>
        </p:pic>
        <p:pic>
          <p:nvPicPr>
            <p:cNvPr id="6" name="図 5" descr="画面の領域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627" r="-1338"/>
            <a:stretch/>
          </p:blipFill>
          <p:spPr>
            <a:xfrm>
              <a:off x="4870126" y="861604"/>
              <a:ext cx="3398110" cy="2585203"/>
            </a:xfrm>
            <a:prstGeom prst="rect">
              <a:avLst/>
            </a:prstGeom>
          </p:spPr>
        </p:pic>
      </p:grpSp>
      <p:sp>
        <p:nvSpPr>
          <p:cNvPr id="3" name="角丸四角形 2"/>
          <p:cNvSpPr/>
          <p:nvPr/>
        </p:nvSpPr>
        <p:spPr>
          <a:xfrm>
            <a:off x="1893194" y="1004552"/>
            <a:ext cx="625816" cy="4765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959995" y="1004552"/>
            <a:ext cx="381838" cy="4765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3341833" y="1004552"/>
            <a:ext cx="702133" cy="4765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1854557" y="2481330"/>
            <a:ext cx="352022" cy="3713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1410235" y="3857222"/>
            <a:ext cx="482960" cy="10367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2206579" y="2481330"/>
            <a:ext cx="312431" cy="3713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2959994" y="3852930"/>
            <a:ext cx="381839" cy="10410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690315" y="1262129"/>
            <a:ext cx="594575" cy="4378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7624291" y="2481330"/>
            <a:ext cx="579551" cy="4679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5801932" y="2481330"/>
            <a:ext cx="598868" cy="4679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29577" y="3709115"/>
            <a:ext cx="6259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X2</a:t>
            </a:r>
            <a:r>
              <a:rPr lang="ja-JP" altLang="en-US" dirty="0"/>
              <a:t>値　</a:t>
            </a:r>
            <a:r>
              <a:rPr lang="en-US" altLang="ja-JP" dirty="0" smtClean="0"/>
              <a:t>303.749</a:t>
            </a:r>
            <a:r>
              <a:rPr lang="ja-JP" altLang="en-US" dirty="0"/>
              <a:t>　　　有意確率　</a:t>
            </a:r>
            <a:r>
              <a:rPr lang="en-US" altLang="ja-JP" dirty="0" smtClean="0"/>
              <a:t>0.000</a:t>
            </a:r>
            <a:r>
              <a:rPr lang="ja-JP" altLang="en-US" dirty="0"/>
              <a:t>　　　</a:t>
            </a:r>
            <a:r>
              <a:rPr lang="en-US" altLang="ja-JP" dirty="0"/>
              <a:t>CMIN/DF</a:t>
            </a:r>
            <a:r>
              <a:rPr lang="ja-JP" altLang="en-US" dirty="0"/>
              <a:t>　</a:t>
            </a:r>
            <a:r>
              <a:rPr lang="en-US" altLang="ja-JP" dirty="0" smtClean="0"/>
              <a:t>5.062</a:t>
            </a:r>
          </a:p>
          <a:p>
            <a:r>
              <a:rPr lang="en-US" altLang="ja-JP" dirty="0" smtClean="0"/>
              <a:t>GFI</a:t>
            </a:r>
            <a:r>
              <a:rPr lang="ja-JP" altLang="en-US" dirty="0"/>
              <a:t>　</a:t>
            </a:r>
            <a:r>
              <a:rPr lang="en-US" altLang="ja-JP" dirty="0" smtClean="0"/>
              <a:t>0.738</a:t>
            </a:r>
            <a:r>
              <a:rPr lang="ja-JP" altLang="en-US" dirty="0"/>
              <a:t>　　　　　  </a:t>
            </a:r>
            <a:r>
              <a:rPr lang="en-US" altLang="ja-JP" dirty="0"/>
              <a:t>AGFI</a:t>
            </a:r>
            <a:r>
              <a:rPr lang="ja-JP" altLang="en-US" dirty="0"/>
              <a:t>　</a:t>
            </a:r>
            <a:r>
              <a:rPr lang="en-US" altLang="ja-JP" dirty="0" smtClean="0"/>
              <a:t>0.602</a:t>
            </a:r>
          </a:p>
          <a:p>
            <a:r>
              <a:rPr lang="en-US" altLang="ja-JP" dirty="0" smtClean="0"/>
              <a:t>NFI</a:t>
            </a:r>
            <a:r>
              <a:rPr lang="ja-JP" altLang="en-US" dirty="0"/>
              <a:t>　</a:t>
            </a:r>
            <a:r>
              <a:rPr lang="en-US" altLang="ja-JP" dirty="0" smtClean="0"/>
              <a:t>0.710</a:t>
            </a:r>
            <a:r>
              <a:rPr lang="ja-JP" altLang="en-US" dirty="0"/>
              <a:t>　　　　  </a:t>
            </a:r>
            <a:r>
              <a:rPr lang="ja-JP" altLang="en-US" dirty="0" smtClean="0"/>
              <a:t>　</a:t>
            </a:r>
            <a:r>
              <a:rPr lang="en-US" altLang="ja-JP" dirty="0" smtClean="0"/>
              <a:t>CFI</a:t>
            </a:r>
            <a:r>
              <a:rPr lang="ja-JP" altLang="en-US" dirty="0"/>
              <a:t>　</a:t>
            </a:r>
            <a:r>
              <a:rPr lang="en-US" altLang="ja-JP" dirty="0" smtClean="0"/>
              <a:t>0.748</a:t>
            </a:r>
          </a:p>
          <a:p>
            <a:r>
              <a:rPr lang="en-US" altLang="ja-JP" dirty="0" smtClean="0"/>
              <a:t>RMSEA</a:t>
            </a:r>
            <a:r>
              <a:rPr lang="ja-JP" altLang="en-US" dirty="0"/>
              <a:t>　</a:t>
            </a:r>
            <a:r>
              <a:rPr lang="en-US" altLang="ja-JP" dirty="0" smtClean="0"/>
              <a:t>0.189</a:t>
            </a:r>
          </a:p>
          <a:p>
            <a:r>
              <a:rPr lang="en-US" altLang="ja-JP" dirty="0" smtClean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365.749</a:t>
            </a:r>
            <a:r>
              <a:rPr lang="ja-JP" altLang="en-US" dirty="0"/>
              <a:t>　　　　</a:t>
            </a:r>
            <a:r>
              <a:rPr lang="en-US" altLang="ja-JP" dirty="0"/>
              <a:t>CAIC</a:t>
            </a:r>
            <a:r>
              <a:rPr lang="ja-JP" altLang="en-US" dirty="0"/>
              <a:t>　</a:t>
            </a:r>
            <a:r>
              <a:rPr lang="en-US" altLang="ja-JP" dirty="0" smtClean="0"/>
              <a:t>481.842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829577" y="5254211"/>
            <a:ext cx="5434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u="sng" dirty="0"/>
              <a:t>修正前と比べてモデルの適合度はよくなったといえる。</a:t>
            </a:r>
            <a:endParaRPr lang="ja-JP" altLang="en-US" u="sng" dirty="0"/>
          </a:p>
        </p:txBody>
      </p:sp>
      <p:grpSp>
        <p:nvGrpSpPr>
          <p:cNvPr id="24" name="グループ化 23"/>
          <p:cNvGrpSpPr/>
          <p:nvPr/>
        </p:nvGrpSpPr>
        <p:grpSpPr>
          <a:xfrm>
            <a:off x="1996167" y="370507"/>
            <a:ext cx="1927654" cy="634044"/>
            <a:chOff x="1996167" y="370507"/>
            <a:chExt cx="1927654" cy="634044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996167" y="370507"/>
              <a:ext cx="1927654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1600" dirty="0" smtClean="0"/>
                <a:t>小さい値が望ましい</a:t>
              </a:r>
              <a:endParaRPr kumimoji="1" lang="ja-JP" altLang="en-US" sz="1600" dirty="0"/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2206102" y="709061"/>
              <a:ext cx="132473" cy="2954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>
              <a:off x="3550484" y="709061"/>
              <a:ext cx="142415" cy="2954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スライド番号プレースホルダー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795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509" y="498768"/>
            <a:ext cx="8029356" cy="6040848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75385" y="49876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多母集団同時分析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45715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 descr="画面の領域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49" y="156518"/>
            <a:ext cx="11430502" cy="6631459"/>
          </a:xfrm>
        </p:spPr>
      </p:pic>
      <p:cxnSp>
        <p:nvCxnSpPr>
          <p:cNvPr id="4" name="直線コネクタ 3"/>
          <p:cNvCxnSpPr/>
          <p:nvPr/>
        </p:nvCxnSpPr>
        <p:spPr>
          <a:xfrm flipH="1">
            <a:off x="2248929" y="234777"/>
            <a:ext cx="32951" cy="655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238897" y="1268628"/>
            <a:ext cx="11705968" cy="41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0" y="2673180"/>
            <a:ext cx="11705968" cy="41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05283" y="4007708"/>
            <a:ext cx="11705968" cy="41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105283" y="5369612"/>
            <a:ext cx="11705968" cy="41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H="1">
            <a:off x="4650259" y="234777"/>
            <a:ext cx="32951" cy="655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H="1">
            <a:off x="7018638" y="234777"/>
            <a:ext cx="32951" cy="655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9400276" y="304800"/>
            <a:ext cx="32951" cy="6553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201998" y="2630532"/>
            <a:ext cx="7044254" cy="4073609"/>
          </a:xfrm>
          <a:prstGeom prst="line">
            <a:avLst/>
          </a:prstGeom>
          <a:ln w="76200">
            <a:solidFill>
              <a:srgbClr val="5B9BD5">
                <a:alpha val="2196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2302476" y="4028302"/>
            <a:ext cx="4682028" cy="2752769"/>
          </a:xfrm>
          <a:prstGeom prst="line">
            <a:avLst/>
          </a:prstGeom>
          <a:ln w="76200">
            <a:solidFill>
              <a:srgbClr val="5B9BD5">
                <a:alpha val="2196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248929" y="5369612"/>
            <a:ext cx="2386888" cy="1377176"/>
          </a:xfrm>
          <a:prstGeom prst="line">
            <a:avLst/>
          </a:prstGeom>
          <a:ln w="76200">
            <a:solidFill>
              <a:srgbClr val="5B9BD5">
                <a:alpha val="2196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5948861" y="4796179"/>
            <a:ext cx="286040" cy="1571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8321093" y="6164863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8044939" y="5997445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9105998" y="6630856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367489" y="4777518"/>
            <a:ext cx="286040" cy="1571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/>
        </p:nvSpPr>
        <p:spPr>
          <a:xfrm>
            <a:off x="5948861" y="386277"/>
            <a:ext cx="286040" cy="1571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367489" y="6002894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8052911" y="376754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367489" y="6154566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8337783" y="372806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/>
        </p:nvSpPr>
        <p:spPr>
          <a:xfrm>
            <a:off x="367489" y="6630856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9103232" y="372805"/>
            <a:ext cx="286040" cy="157121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93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81" y="189470"/>
            <a:ext cx="9058382" cy="6388416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80087" y="286954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パス解析</a:t>
            </a:r>
            <a:endParaRPr lang="en-US" altLang="ja-JP" dirty="0" smtClean="0"/>
          </a:p>
          <a:p>
            <a:r>
              <a:rPr kumimoji="1" lang="ja-JP" altLang="en-US" dirty="0" smtClean="0"/>
              <a:t>分析結果：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　ノーマル　</a:t>
            </a:r>
            <a:endParaRPr kumimoji="1" lang="en-US" altLang="ja-JP" dirty="0" smtClean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修正前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8187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コンテンツ プレースホルダー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90" y="148282"/>
            <a:ext cx="4359696" cy="628436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3991233" y="583778"/>
            <a:ext cx="387178" cy="58653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減算記号 3"/>
          <p:cNvSpPr/>
          <p:nvPr/>
        </p:nvSpPr>
        <p:spPr>
          <a:xfrm>
            <a:off x="3982996" y="1273778"/>
            <a:ext cx="444843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減算記号 4"/>
          <p:cNvSpPr/>
          <p:nvPr/>
        </p:nvSpPr>
        <p:spPr>
          <a:xfrm>
            <a:off x="3991233" y="1514941"/>
            <a:ext cx="444843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減算記号 5"/>
          <p:cNvSpPr/>
          <p:nvPr/>
        </p:nvSpPr>
        <p:spPr>
          <a:xfrm>
            <a:off x="3962400" y="2994043"/>
            <a:ext cx="444843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減算記号 6"/>
          <p:cNvSpPr/>
          <p:nvPr/>
        </p:nvSpPr>
        <p:spPr>
          <a:xfrm>
            <a:off x="3991233" y="6367772"/>
            <a:ext cx="444843" cy="45719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326" y="164758"/>
            <a:ext cx="2800864" cy="6531011"/>
          </a:xfrm>
          <a:prstGeom prst="rect">
            <a:avLst/>
          </a:prstGeom>
        </p:spPr>
      </p:pic>
      <p:sp>
        <p:nvSpPr>
          <p:cNvPr id="12" name="角丸四角形 11"/>
          <p:cNvSpPr/>
          <p:nvPr/>
        </p:nvSpPr>
        <p:spPr>
          <a:xfrm>
            <a:off x="6594386" y="651846"/>
            <a:ext cx="601362" cy="598890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減算記号 12"/>
          <p:cNvSpPr/>
          <p:nvPr/>
        </p:nvSpPr>
        <p:spPr>
          <a:xfrm>
            <a:off x="6808569" y="1374369"/>
            <a:ext cx="387179" cy="45719"/>
          </a:xfrm>
          <a:prstGeom prst="mathMinu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減算記号 13"/>
          <p:cNvSpPr/>
          <p:nvPr/>
        </p:nvSpPr>
        <p:spPr>
          <a:xfrm>
            <a:off x="6796208" y="1640772"/>
            <a:ext cx="387179" cy="45719"/>
          </a:xfrm>
          <a:prstGeom prst="mathMinu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減算記号 14"/>
          <p:cNvSpPr/>
          <p:nvPr/>
        </p:nvSpPr>
        <p:spPr>
          <a:xfrm>
            <a:off x="6845638" y="3113903"/>
            <a:ext cx="387179" cy="45719"/>
          </a:xfrm>
          <a:prstGeom prst="mathMinu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減算記号 15"/>
          <p:cNvSpPr/>
          <p:nvPr/>
        </p:nvSpPr>
        <p:spPr>
          <a:xfrm>
            <a:off x="6775616" y="6595035"/>
            <a:ext cx="387179" cy="45719"/>
          </a:xfrm>
          <a:prstGeom prst="mathMinus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322785" y="4774609"/>
            <a:ext cx="48692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売り込み</a:t>
            </a:r>
            <a:r>
              <a:rPr kumimoji="1" lang="ja-JP" altLang="en-US" dirty="0" smtClean="0"/>
              <a:t>から</a:t>
            </a:r>
            <a:r>
              <a:rPr kumimoji="1" lang="ja-JP" altLang="en-US" dirty="0" smtClean="0">
                <a:solidFill>
                  <a:srgbClr val="0070C0"/>
                </a:solidFill>
              </a:rPr>
              <a:t>信頼</a:t>
            </a:r>
            <a:r>
              <a:rPr kumimoji="1" lang="ja-JP" altLang="en-US" dirty="0" smtClean="0"/>
              <a:t>へのパス係数</a:t>
            </a:r>
            <a:endParaRPr kumimoji="1"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売り込み</a:t>
            </a:r>
            <a:r>
              <a:rPr lang="ja-JP" altLang="en-US" dirty="0" smtClean="0"/>
              <a:t>から</a:t>
            </a:r>
            <a:r>
              <a:rPr lang="ja-JP" altLang="en-US" dirty="0" smtClean="0">
                <a:solidFill>
                  <a:srgbClr val="0070C0"/>
                </a:solidFill>
              </a:rPr>
              <a:t>満足</a:t>
            </a:r>
            <a:r>
              <a:rPr lang="ja-JP" altLang="en-US" dirty="0" smtClean="0"/>
              <a:t>へのパス係数</a:t>
            </a:r>
            <a:endParaRPr lang="en-US" altLang="ja-JP" dirty="0" smtClean="0"/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売り込み</a:t>
            </a:r>
            <a:r>
              <a:rPr kumimoji="1" lang="ja-JP" altLang="en-US" dirty="0" smtClean="0"/>
              <a:t>から</a:t>
            </a:r>
            <a:r>
              <a:rPr kumimoji="1" lang="ja-JP" altLang="en-US" dirty="0" smtClean="0">
                <a:solidFill>
                  <a:srgbClr val="0070C0"/>
                </a:solidFill>
              </a:rPr>
              <a:t>記事への態度</a:t>
            </a:r>
            <a:r>
              <a:rPr kumimoji="1" lang="ja-JP" altLang="en-US" dirty="0" smtClean="0"/>
              <a:t>へのパス係数</a:t>
            </a:r>
            <a:endParaRPr kumimoji="1"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売</a:t>
            </a:r>
            <a:r>
              <a:rPr lang="ja-JP" altLang="en-US" dirty="0">
                <a:solidFill>
                  <a:srgbClr val="FF0000"/>
                </a:solidFill>
              </a:rPr>
              <a:t>り</a:t>
            </a:r>
            <a:r>
              <a:rPr lang="ja-JP" altLang="en-US" dirty="0" smtClean="0">
                <a:solidFill>
                  <a:srgbClr val="FF0000"/>
                </a:solidFill>
              </a:rPr>
              <a:t>込み</a:t>
            </a:r>
            <a:r>
              <a:rPr lang="ja-JP" altLang="en-US" dirty="0" smtClean="0"/>
              <a:t>から</a:t>
            </a:r>
            <a:r>
              <a:rPr lang="ja-JP" altLang="en-US" dirty="0" smtClean="0">
                <a:solidFill>
                  <a:srgbClr val="0070C0"/>
                </a:solidFill>
              </a:rPr>
              <a:t>買わせようという意図</a:t>
            </a:r>
            <a:r>
              <a:rPr lang="ja-JP" altLang="en-US" dirty="0" smtClean="0"/>
              <a:t>へのパス係数</a:t>
            </a:r>
            <a:endParaRPr lang="en-US" altLang="ja-JP" dirty="0" smtClean="0"/>
          </a:p>
          <a:p>
            <a:r>
              <a:rPr kumimoji="1" lang="ja-JP" altLang="en-US" dirty="0" smtClean="0"/>
              <a:t>が</a:t>
            </a:r>
            <a:r>
              <a:rPr kumimoji="1" lang="en-US" altLang="ja-JP" dirty="0" smtClean="0"/>
              <a:t>10%</a:t>
            </a:r>
            <a:r>
              <a:rPr kumimoji="1" lang="ja-JP" altLang="en-US" dirty="0" smtClean="0"/>
              <a:t>水準で有意ではなかった。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55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575431" y="939934"/>
            <a:ext cx="7674999" cy="4331462"/>
            <a:chOff x="731949" y="560993"/>
            <a:chExt cx="7674999" cy="4331462"/>
          </a:xfrm>
        </p:grpSpPr>
        <p:pic>
          <p:nvPicPr>
            <p:cNvPr id="2" name="図 1" descr="画面の領域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409"/>
            <a:stretch/>
          </p:blipFill>
          <p:spPr>
            <a:xfrm>
              <a:off x="731949" y="560993"/>
              <a:ext cx="3458058" cy="4331462"/>
            </a:xfrm>
            <a:prstGeom prst="rect">
              <a:avLst/>
            </a:prstGeom>
          </p:spPr>
        </p:pic>
        <p:pic>
          <p:nvPicPr>
            <p:cNvPr id="3" name="図 2" descr="画面の領域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972"/>
            <a:stretch/>
          </p:blipFill>
          <p:spPr>
            <a:xfrm>
              <a:off x="5053680" y="744027"/>
              <a:ext cx="3353268" cy="2557577"/>
            </a:xfrm>
            <a:prstGeom prst="rect">
              <a:avLst/>
            </a:prstGeom>
          </p:spPr>
        </p:pic>
        <p:sp>
          <p:nvSpPr>
            <p:cNvPr id="5" name="角丸四角形 4"/>
            <p:cNvSpPr/>
            <p:nvPr/>
          </p:nvSpPr>
          <p:spPr>
            <a:xfrm>
              <a:off x="2051222" y="897924"/>
              <a:ext cx="601362" cy="46955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 5"/>
            <p:cNvSpPr/>
            <p:nvPr/>
          </p:nvSpPr>
          <p:spPr>
            <a:xfrm>
              <a:off x="3122141" y="889686"/>
              <a:ext cx="354227" cy="4942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476368" y="897924"/>
              <a:ext cx="713639" cy="46955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1977081" y="2323070"/>
              <a:ext cx="362465" cy="4942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9"/>
            <p:cNvSpPr/>
            <p:nvPr/>
          </p:nvSpPr>
          <p:spPr>
            <a:xfrm>
              <a:off x="2331308" y="2314832"/>
              <a:ext cx="387178" cy="4942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角丸四角形 10"/>
            <p:cNvSpPr/>
            <p:nvPr/>
          </p:nvSpPr>
          <p:spPr>
            <a:xfrm>
              <a:off x="1581664" y="3690551"/>
              <a:ext cx="469557" cy="11038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3031524" y="3682314"/>
              <a:ext cx="444844" cy="109563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5914768" y="1095632"/>
              <a:ext cx="551935" cy="494271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13"/>
            <p:cNvSpPr/>
            <p:nvPr/>
          </p:nvSpPr>
          <p:spPr>
            <a:xfrm>
              <a:off x="5898292" y="2314832"/>
              <a:ext cx="634313" cy="411892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7776519" y="2314832"/>
              <a:ext cx="630429" cy="42013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4971245" y="4018208"/>
            <a:ext cx="570534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X2</a:t>
            </a:r>
            <a:r>
              <a:rPr kumimoji="1" lang="ja-JP" altLang="en-US" dirty="0" smtClean="0"/>
              <a:t>値</a:t>
            </a:r>
            <a:r>
              <a:rPr lang="ja-JP" altLang="en-US" dirty="0"/>
              <a:t>　</a:t>
            </a:r>
            <a:r>
              <a:rPr lang="en-US" altLang="ja-JP" dirty="0" smtClean="0"/>
              <a:t>321.345</a:t>
            </a:r>
            <a:r>
              <a:rPr kumimoji="1" lang="ja-JP" altLang="en-US" dirty="0" smtClean="0"/>
              <a:t>　　</a:t>
            </a:r>
            <a:r>
              <a:rPr lang="ja-JP" altLang="en-US" dirty="0"/>
              <a:t>　</a:t>
            </a:r>
            <a:r>
              <a:rPr kumimoji="1" lang="ja-JP" altLang="en-US" dirty="0" smtClean="0"/>
              <a:t>有意確率　</a:t>
            </a:r>
            <a:r>
              <a:rPr kumimoji="1" lang="en-US" altLang="ja-JP" dirty="0" smtClean="0"/>
              <a:t>0.000</a:t>
            </a:r>
            <a:r>
              <a:rPr kumimoji="1" lang="ja-JP" altLang="en-US" dirty="0" smtClean="0"/>
              <a:t>　　　</a:t>
            </a:r>
            <a:r>
              <a:rPr kumimoji="1" lang="en-US" altLang="ja-JP" dirty="0" smtClean="0"/>
              <a:t>CMIN/DF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3.919</a:t>
            </a:r>
          </a:p>
          <a:p>
            <a:r>
              <a:rPr lang="en-US" altLang="ja-JP" dirty="0" smtClean="0"/>
              <a:t>GFI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0.767</a:t>
            </a:r>
            <a:r>
              <a:rPr lang="ja-JP" altLang="en-US" dirty="0" smtClean="0"/>
              <a:t>　　　　　  </a:t>
            </a:r>
            <a:r>
              <a:rPr lang="en-US" altLang="ja-JP" dirty="0" smtClean="0"/>
              <a:t>AGFI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0.659</a:t>
            </a:r>
          </a:p>
          <a:p>
            <a:r>
              <a:rPr kumimoji="1" lang="en-US" altLang="ja-JP" dirty="0" smtClean="0"/>
              <a:t>NFI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0.755</a:t>
            </a:r>
            <a:r>
              <a:rPr kumimoji="1" lang="ja-JP" altLang="en-US" dirty="0" smtClean="0"/>
              <a:t>　　　　　  </a:t>
            </a:r>
            <a:r>
              <a:rPr kumimoji="1" lang="en-US" altLang="ja-JP" dirty="0" smtClean="0"/>
              <a:t>CFI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0.802</a:t>
            </a:r>
          </a:p>
          <a:p>
            <a:r>
              <a:rPr lang="en-US" altLang="ja-JP" dirty="0" smtClean="0"/>
              <a:t>RMSEA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0.157</a:t>
            </a:r>
          </a:p>
          <a:p>
            <a:r>
              <a:rPr kumimoji="1" lang="en-US" altLang="ja-JP" dirty="0" smtClean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397.345</a:t>
            </a:r>
            <a:r>
              <a:rPr kumimoji="1" lang="ja-JP" altLang="en-US" dirty="0" smtClean="0"/>
              <a:t>　　　　</a:t>
            </a:r>
            <a:r>
              <a:rPr kumimoji="1" lang="en-US" altLang="ja-JP" dirty="0" smtClean="0"/>
              <a:t>CAIC</a:t>
            </a:r>
            <a:r>
              <a:rPr kumimoji="1" lang="ja-JP" altLang="en-US" dirty="0" smtClean="0"/>
              <a:t>　</a:t>
            </a:r>
            <a:r>
              <a:rPr lang="en-US" altLang="ja-JP" dirty="0" smtClean="0"/>
              <a:t>540.951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916134" y="5495536"/>
            <a:ext cx="3541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u="sng" dirty="0" smtClean="0"/>
              <a:t>モデルの適合性は低いといえる。</a:t>
            </a:r>
            <a:endParaRPr kumimoji="1" lang="ja-JP" altLang="en-US" b="1" u="sng" dirty="0"/>
          </a:p>
        </p:txBody>
      </p:sp>
      <p:grpSp>
        <p:nvGrpSpPr>
          <p:cNvPr id="18" name="グループ化 17"/>
          <p:cNvGrpSpPr/>
          <p:nvPr/>
        </p:nvGrpSpPr>
        <p:grpSpPr>
          <a:xfrm>
            <a:off x="2117257" y="733089"/>
            <a:ext cx="1696732" cy="543776"/>
            <a:chOff x="2111628" y="460775"/>
            <a:chExt cx="1696732" cy="543776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2111628" y="460775"/>
              <a:ext cx="169673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1400" dirty="0" smtClean="0"/>
                <a:t>小さい値が望ましい</a:t>
              </a:r>
              <a:endParaRPr kumimoji="1" lang="ja-JP" altLang="en-US" sz="1400" dirty="0"/>
            </a:p>
          </p:txBody>
        </p:sp>
        <p:cxnSp>
          <p:nvCxnSpPr>
            <p:cNvPr id="20" name="直線コネクタ 19"/>
            <p:cNvCxnSpPr/>
            <p:nvPr/>
          </p:nvCxnSpPr>
          <p:spPr>
            <a:xfrm flipH="1">
              <a:off x="2206103" y="776790"/>
              <a:ext cx="92728" cy="2277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3599833" y="776790"/>
              <a:ext cx="93066" cy="2277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1371601" y="2232454"/>
            <a:ext cx="1696732" cy="469557"/>
            <a:chOff x="1996167" y="378745"/>
            <a:chExt cx="1696732" cy="469557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1996167" y="378745"/>
              <a:ext cx="169673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大</a:t>
              </a:r>
              <a:r>
                <a:rPr lang="ja-JP" altLang="en-US" sz="1400" dirty="0" smtClean="0"/>
                <a:t>きい</a:t>
              </a:r>
              <a:r>
                <a:rPr kumimoji="1" lang="ja-JP" altLang="en-US" sz="1400" dirty="0" smtClean="0"/>
                <a:t>値が望ましい</a:t>
              </a:r>
              <a:endParaRPr kumimoji="1" lang="ja-JP" altLang="en-US" sz="1400" dirty="0"/>
            </a:p>
          </p:txBody>
        </p:sp>
        <p:cxnSp>
          <p:nvCxnSpPr>
            <p:cNvPr id="24" name="直線コネクタ 23"/>
            <p:cNvCxnSpPr/>
            <p:nvPr/>
          </p:nvCxnSpPr>
          <p:spPr>
            <a:xfrm flipH="1">
              <a:off x="2612728" y="686522"/>
              <a:ext cx="38837" cy="15354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3007284" y="692319"/>
              <a:ext cx="41951" cy="1559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グループ化 42"/>
          <p:cNvGrpSpPr/>
          <p:nvPr/>
        </p:nvGrpSpPr>
        <p:grpSpPr>
          <a:xfrm>
            <a:off x="1425146" y="3601691"/>
            <a:ext cx="2051222" cy="467801"/>
            <a:chOff x="1996167" y="378745"/>
            <a:chExt cx="2051222" cy="467801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1996167" y="378745"/>
              <a:ext cx="2051222" cy="30777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sz="1400" dirty="0" smtClean="0"/>
                <a:t>1</a:t>
              </a:r>
              <a:r>
                <a:rPr lang="ja-JP" altLang="en-US" sz="1400" dirty="0" smtClean="0"/>
                <a:t>に近い</a:t>
              </a:r>
              <a:r>
                <a:rPr kumimoji="1" lang="ja-JP" altLang="en-US" sz="1400" dirty="0" smtClean="0"/>
                <a:t>値ほど望ましい</a:t>
              </a:r>
              <a:endParaRPr kumimoji="1" lang="ja-JP" altLang="en-US" sz="1400" dirty="0"/>
            </a:p>
          </p:txBody>
        </p:sp>
        <p:cxnSp>
          <p:nvCxnSpPr>
            <p:cNvPr id="45" name="直線コネクタ 44"/>
            <p:cNvCxnSpPr>
              <a:endCxn id="11" idx="0"/>
            </p:cNvCxnSpPr>
            <p:nvPr/>
          </p:nvCxnSpPr>
          <p:spPr>
            <a:xfrm flipH="1">
              <a:off x="2230946" y="686522"/>
              <a:ext cx="160638" cy="160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>
              <a:endCxn id="12" idx="0"/>
            </p:cNvCxnSpPr>
            <p:nvPr/>
          </p:nvCxnSpPr>
          <p:spPr>
            <a:xfrm>
              <a:off x="3446027" y="684424"/>
              <a:ext cx="222422" cy="1538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テキスト ボックス 51"/>
          <p:cNvSpPr txBox="1"/>
          <p:nvPr/>
        </p:nvSpPr>
        <p:spPr>
          <a:xfrm>
            <a:off x="5210564" y="733088"/>
            <a:ext cx="1696732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小さい値が望ましい</a:t>
            </a:r>
            <a:endParaRPr kumimoji="1" lang="ja-JP" altLang="en-US" sz="1400" dirty="0"/>
          </a:p>
        </p:txBody>
      </p:sp>
      <p:cxnSp>
        <p:nvCxnSpPr>
          <p:cNvPr id="53" name="直線コネクタ 52"/>
          <p:cNvCxnSpPr>
            <a:endCxn id="13" idx="0"/>
          </p:cNvCxnSpPr>
          <p:nvPr/>
        </p:nvCxnSpPr>
        <p:spPr>
          <a:xfrm>
            <a:off x="5987684" y="1049104"/>
            <a:ext cx="46534" cy="4254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グループ化 57"/>
          <p:cNvGrpSpPr/>
          <p:nvPr/>
        </p:nvGrpSpPr>
        <p:grpSpPr>
          <a:xfrm>
            <a:off x="5758250" y="2199502"/>
            <a:ext cx="4042349" cy="502509"/>
            <a:chOff x="2111627" y="460775"/>
            <a:chExt cx="4042349" cy="502509"/>
          </a:xfrm>
        </p:grpSpPr>
        <p:sp>
          <p:nvSpPr>
            <p:cNvPr id="59" name="テキスト ボックス 58"/>
            <p:cNvSpPr txBox="1"/>
            <p:nvPr/>
          </p:nvSpPr>
          <p:spPr>
            <a:xfrm>
              <a:off x="2111627" y="460775"/>
              <a:ext cx="4042349" cy="30532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ja-JP" altLang="en-US" sz="1400" dirty="0"/>
                <a:t>他</a:t>
              </a:r>
              <a:r>
                <a:rPr lang="ja-JP" altLang="en-US" sz="1400" dirty="0" smtClean="0"/>
                <a:t>のモデルと比較して小さい値をとるものほどよい</a:t>
              </a:r>
              <a:endParaRPr kumimoji="1" lang="ja-JP" altLang="en-US" sz="1400" dirty="0"/>
            </a:p>
          </p:txBody>
        </p:sp>
        <p:cxnSp>
          <p:nvCxnSpPr>
            <p:cNvPr id="60" name="直線コネクタ 59"/>
            <p:cNvCxnSpPr/>
            <p:nvPr/>
          </p:nvCxnSpPr>
          <p:spPr>
            <a:xfrm flipH="1">
              <a:off x="2276382" y="766103"/>
              <a:ext cx="111213" cy="1971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線コネクタ 60"/>
            <p:cNvCxnSpPr/>
            <p:nvPr/>
          </p:nvCxnSpPr>
          <p:spPr>
            <a:xfrm>
              <a:off x="4269511" y="766103"/>
              <a:ext cx="156947" cy="16409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スライド番号プレースホルダー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727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968" y="933101"/>
            <a:ext cx="8201648" cy="5784204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654756" y="519289"/>
            <a:ext cx="23198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パス解析</a:t>
            </a:r>
            <a:endParaRPr kumimoji="1" lang="en-US" altLang="ja-JP" dirty="0" smtClean="0"/>
          </a:p>
          <a:p>
            <a:r>
              <a:rPr lang="ja-JP" altLang="en-US" dirty="0" smtClean="0"/>
              <a:t>分析結果：</a:t>
            </a:r>
            <a:r>
              <a:rPr lang="en-US" altLang="ja-JP" dirty="0" smtClean="0"/>
              <a:t>B</a:t>
            </a:r>
            <a:r>
              <a:rPr lang="ja-JP" altLang="en-US" dirty="0" smtClean="0"/>
              <a:t>　アマゾン</a:t>
            </a:r>
            <a:endParaRPr lang="en-US" altLang="ja-JP" dirty="0" smtClean="0"/>
          </a:p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修正前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78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73" y="3386131"/>
            <a:ext cx="19053" cy="85737"/>
          </a:xfrm>
          <a:prstGeom prst="rect">
            <a:avLst/>
          </a:prstGeom>
        </p:spPr>
      </p:pic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145" y="437770"/>
            <a:ext cx="2553056" cy="5649113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5995481" y="795010"/>
            <a:ext cx="556055" cy="53537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/>
          <p:cNvGrpSpPr/>
          <p:nvPr/>
        </p:nvGrpSpPr>
        <p:grpSpPr>
          <a:xfrm>
            <a:off x="275482" y="437770"/>
            <a:ext cx="6253451" cy="5662238"/>
            <a:chOff x="1453492" y="717857"/>
            <a:chExt cx="7129461" cy="5753352"/>
          </a:xfrm>
        </p:grpSpPr>
        <p:pic>
          <p:nvPicPr>
            <p:cNvPr id="2" name="図 1" descr="画面の領域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3492" y="717857"/>
              <a:ext cx="4363059" cy="5715798"/>
            </a:xfrm>
            <a:prstGeom prst="rect">
              <a:avLst/>
            </a:prstGeom>
          </p:spPr>
        </p:pic>
        <p:sp>
          <p:nvSpPr>
            <p:cNvPr id="3" name="角丸四角形 2"/>
            <p:cNvSpPr/>
            <p:nvPr/>
          </p:nvSpPr>
          <p:spPr>
            <a:xfrm>
              <a:off x="5041556" y="1013254"/>
              <a:ext cx="436605" cy="535371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減算記号 6"/>
            <p:cNvSpPr/>
            <p:nvPr/>
          </p:nvSpPr>
          <p:spPr>
            <a:xfrm>
              <a:off x="5041556" y="1688756"/>
              <a:ext cx="436605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減算記号 7"/>
            <p:cNvSpPr/>
            <p:nvPr/>
          </p:nvSpPr>
          <p:spPr>
            <a:xfrm>
              <a:off x="5037435" y="1920276"/>
              <a:ext cx="436605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減算記号 8"/>
            <p:cNvSpPr/>
            <p:nvPr/>
          </p:nvSpPr>
          <p:spPr>
            <a:xfrm>
              <a:off x="5019539" y="3226306"/>
              <a:ext cx="436605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減算記号 9"/>
            <p:cNvSpPr/>
            <p:nvPr/>
          </p:nvSpPr>
          <p:spPr>
            <a:xfrm>
              <a:off x="8146347" y="6425490"/>
              <a:ext cx="436606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減算記号 10"/>
            <p:cNvSpPr/>
            <p:nvPr/>
          </p:nvSpPr>
          <p:spPr>
            <a:xfrm>
              <a:off x="5037436" y="6304775"/>
              <a:ext cx="436605" cy="45719"/>
            </a:xfrm>
            <a:prstGeom prst="mathMinus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正方形/長方形 11"/>
          <p:cNvSpPr/>
          <p:nvPr/>
        </p:nvSpPr>
        <p:spPr>
          <a:xfrm>
            <a:off x="6914201" y="4243094"/>
            <a:ext cx="49179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信頼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満足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>
                <a:solidFill>
                  <a:srgbClr val="FF0000"/>
                </a:solidFill>
              </a:rPr>
              <a:t>売り込み</a:t>
            </a:r>
            <a:r>
              <a:rPr lang="ja-JP" altLang="en-US" dirty="0" smtClean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記事への態度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 smtClean="0">
                <a:solidFill>
                  <a:srgbClr val="FF0000"/>
                </a:solidFill>
              </a:rPr>
              <a:t>信頼</a:t>
            </a:r>
            <a:r>
              <a:rPr lang="ja-JP" altLang="en-US" dirty="0" smtClean="0"/>
              <a:t>から</a:t>
            </a:r>
            <a:r>
              <a:rPr lang="ja-JP" altLang="en-US" dirty="0" smtClean="0">
                <a:solidFill>
                  <a:srgbClr val="0070C0"/>
                </a:solidFill>
              </a:rPr>
              <a:t>記事への態度</a:t>
            </a:r>
            <a:r>
              <a:rPr lang="ja-JP" altLang="en-US" dirty="0" smtClean="0"/>
              <a:t>へのパス係数</a:t>
            </a:r>
            <a:endParaRPr lang="en-US" altLang="ja-JP" dirty="0" smtClean="0"/>
          </a:p>
          <a:p>
            <a:r>
              <a:rPr lang="ja-JP" altLang="en-US" dirty="0" smtClean="0">
                <a:solidFill>
                  <a:srgbClr val="FF0000"/>
                </a:solidFill>
              </a:rPr>
              <a:t>売り込み</a:t>
            </a:r>
            <a:r>
              <a:rPr lang="ja-JP" altLang="en-US" dirty="0"/>
              <a:t>から</a:t>
            </a:r>
            <a:r>
              <a:rPr lang="ja-JP" altLang="en-US" dirty="0">
                <a:solidFill>
                  <a:srgbClr val="0070C0"/>
                </a:solidFill>
              </a:rPr>
              <a:t>買わせようという意図</a:t>
            </a:r>
            <a:r>
              <a:rPr lang="ja-JP" altLang="en-US" dirty="0"/>
              <a:t>へのパス係数</a:t>
            </a:r>
            <a:endParaRPr lang="en-US" altLang="ja-JP" dirty="0"/>
          </a:p>
          <a:p>
            <a:r>
              <a:rPr lang="ja-JP" altLang="en-US" dirty="0"/>
              <a:t>が</a:t>
            </a:r>
            <a:r>
              <a:rPr lang="en-US" altLang="ja-JP" dirty="0"/>
              <a:t>10%</a:t>
            </a:r>
            <a:r>
              <a:rPr lang="ja-JP" altLang="en-US" dirty="0"/>
              <a:t>水準で有意ではなかった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14" name="減算記号 13"/>
          <p:cNvSpPr/>
          <p:nvPr/>
        </p:nvSpPr>
        <p:spPr>
          <a:xfrm>
            <a:off x="6105526" y="1441013"/>
            <a:ext cx="382959" cy="44995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減算記号 14"/>
          <p:cNvSpPr/>
          <p:nvPr/>
        </p:nvSpPr>
        <p:spPr>
          <a:xfrm>
            <a:off x="6107687" y="1666142"/>
            <a:ext cx="382959" cy="44995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減算記号 15"/>
          <p:cNvSpPr/>
          <p:nvPr/>
        </p:nvSpPr>
        <p:spPr>
          <a:xfrm>
            <a:off x="6105525" y="2962728"/>
            <a:ext cx="382959" cy="44995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減算記号 18"/>
          <p:cNvSpPr/>
          <p:nvPr/>
        </p:nvSpPr>
        <p:spPr>
          <a:xfrm>
            <a:off x="3403361" y="3111849"/>
            <a:ext cx="382959" cy="44995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減算記号 19"/>
          <p:cNvSpPr/>
          <p:nvPr/>
        </p:nvSpPr>
        <p:spPr>
          <a:xfrm>
            <a:off x="6105524" y="3195743"/>
            <a:ext cx="382959" cy="44995"/>
          </a:xfrm>
          <a:prstGeom prst="mathMinus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890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40" b="25266"/>
          <a:stretch/>
        </p:blipFill>
        <p:spPr>
          <a:xfrm>
            <a:off x="986830" y="656124"/>
            <a:ext cx="3486315" cy="4228914"/>
          </a:xfrm>
          <a:prstGeom prst="rect">
            <a:avLst/>
          </a:prstGeom>
        </p:spPr>
      </p:pic>
      <p:pic>
        <p:nvPicPr>
          <p:cNvPr id="3" name="図 2" descr="画面の領域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07" r="1623"/>
          <a:stretch/>
        </p:blipFill>
        <p:spPr>
          <a:xfrm>
            <a:off x="4840989" y="656124"/>
            <a:ext cx="3223854" cy="2616206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5535827" y="3794206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X2</a:t>
            </a:r>
            <a:r>
              <a:rPr lang="ja-JP" altLang="en-US" dirty="0"/>
              <a:t>値　</a:t>
            </a:r>
            <a:r>
              <a:rPr lang="en-US" altLang="ja-JP" dirty="0" smtClean="0"/>
              <a:t>335.408</a:t>
            </a:r>
            <a:r>
              <a:rPr lang="ja-JP" altLang="en-US" dirty="0"/>
              <a:t>　　　有意確率　</a:t>
            </a:r>
            <a:r>
              <a:rPr lang="en-US" altLang="ja-JP" dirty="0"/>
              <a:t>0.000</a:t>
            </a:r>
            <a:r>
              <a:rPr lang="ja-JP" altLang="en-US" dirty="0"/>
              <a:t>　　　</a:t>
            </a:r>
            <a:r>
              <a:rPr lang="en-US" altLang="ja-JP" dirty="0"/>
              <a:t>CMIN/DF</a:t>
            </a:r>
            <a:r>
              <a:rPr lang="ja-JP" altLang="en-US" dirty="0"/>
              <a:t>　</a:t>
            </a:r>
            <a:r>
              <a:rPr lang="en-US" altLang="ja-JP" dirty="0" smtClean="0"/>
              <a:t>4.090</a:t>
            </a:r>
            <a:endParaRPr lang="en-US" altLang="ja-JP" dirty="0"/>
          </a:p>
          <a:p>
            <a:r>
              <a:rPr lang="en-US" altLang="ja-JP" dirty="0"/>
              <a:t>GFI</a:t>
            </a:r>
            <a:r>
              <a:rPr lang="ja-JP" altLang="en-US" dirty="0"/>
              <a:t>　</a:t>
            </a:r>
            <a:r>
              <a:rPr lang="en-US" altLang="ja-JP" dirty="0" smtClean="0"/>
              <a:t>0.718</a:t>
            </a:r>
            <a:r>
              <a:rPr lang="ja-JP" altLang="en-US" dirty="0"/>
              <a:t>　　　　　  </a:t>
            </a:r>
            <a:r>
              <a:rPr lang="en-US" altLang="ja-JP" dirty="0"/>
              <a:t>AGFI</a:t>
            </a:r>
            <a:r>
              <a:rPr lang="ja-JP" altLang="en-US" dirty="0"/>
              <a:t>　</a:t>
            </a:r>
            <a:r>
              <a:rPr lang="en-US" altLang="ja-JP" dirty="0" smtClean="0"/>
              <a:t>0.587</a:t>
            </a:r>
            <a:endParaRPr lang="en-US" altLang="ja-JP" dirty="0"/>
          </a:p>
          <a:p>
            <a:r>
              <a:rPr lang="en-US" altLang="ja-JP" dirty="0"/>
              <a:t>NFI</a:t>
            </a:r>
            <a:r>
              <a:rPr lang="ja-JP" altLang="en-US" dirty="0"/>
              <a:t>　</a:t>
            </a:r>
            <a:r>
              <a:rPr lang="en-US" altLang="ja-JP" dirty="0" smtClean="0"/>
              <a:t>0.726</a:t>
            </a:r>
            <a:r>
              <a:rPr lang="ja-JP" altLang="en-US" dirty="0"/>
              <a:t>　　　　　  </a:t>
            </a:r>
            <a:r>
              <a:rPr lang="en-US" altLang="ja-JP" dirty="0"/>
              <a:t>CFI</a:t>
            </a:r>
            <a:r>
              <a:rPr lang="ja-JP" altLang="en-US" dirty="0"/>
              <a:t>　</a:t>
            </a:r>
            <a:r>
              <a:rPr lang="en-US" altLang="ja-JP" dirty="0" smtClean="0"/>
              <a:t>0.773</a:t>
            </a:r>
            <a:endParaRPr lang="en-US" altLang="ja-JP" dirty="0"/>
          </a:p>
          <a:p>
            <a:r>
              <a:rPr lang="en-US" altLang="ja-JP" dirty="0" smtClean="0"/>
              <a:t>RMSEA</a:t>
            </a:r>
            <a:r>
              <a:rPr lang="ja-JP" altLang="en-US" dirty="0" smtClean="0"/>
              <a:t>　</a:t>
            </a:r>
            <a:r>
              <a:rPr lang="en-US" altLang="ja-JP" dirty="0" smtClean="0"/>
              <a:t>0.177</a:t>
            </a:r>
            <a:endParaRPr lang="en-US" altLang="ja-JP" dirty="0"/>
          </a:p>
          <a:p>
            <a:r>
              <a:rPr lang="en-US" altLang="ja-JP" dirty="0"/>
              <a:t>AIC</a:t>
            </a:r>
            <a:r>
              <a:rPr lang="ja-JP" altLang="en-US" dirty="0"/>
              <a:t>　</a:t>
            </a:r>
            <a:r>
              <a:rPr lang="en-US" altLang="ja-JP" dirty="0" smtClean="0"/>
              <a:t>411.408</a:t>
            </a:r>
            <a:r>
              <a:rPr lang="ja-JP" altLang="en-US" dirty="0"/>
              <a:t>　　　　</a:t>
            </a:r>
            <a:r>
              <a:rPr lang="en-US" altLang="ja-JP" dirty="0"/>
              <a:t>CAIC</a:t>
            </a:r>
            <a:r>
              <a:rPr lang="ja-JP" altLang="en-US" dirty="0"/>
              <a:t>　</a:t>
            </a:r>
            <a:r>
              <a:rPr lang="en-US" altLang="ja-JP" dirty="0" smtClean="0"/>
              <a:t>548.405</a:t>
            </a:r>
          </a:p>
          <a:p>
            <a:r>
              <a:rPr lang="ja-JP" altLang="en-US" b="1" u="sng" dirty="0"/>
              <a:t>モデルの適合性は低いといえる。</a:t>
            </a:r>
          </a:p>
          <a:p>
            <a:endParaRPr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2314832" y="1013254"/>
            <a:ext cx="584887" cy="42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3351989" y="1013254"/>
            <a:ext cx="371514" cy="42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719833" y="1013254"/>
            <a:ext cx="660288" cy="42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2263977" y="2426885"/>
            <a:ext cx="343299" cy="4398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607276" y="2426886"/>
            <a:ext cx="383060" cy="4398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1820562" y="3863545"/>
            <a:ext cx="443415" cy="102149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286897" y="3863546"/>
            <a:ext cx="551935" cy="10214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5661103" y="1103870"/>
            <a:ext cx="584887" cy="42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700583" y="2338094"/>
            <a:ext cx="584887" cy="42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7574692" y="2338094"/>
            <a:ext cx="584887" cy="4283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0374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35" y="240352"/>
            <a:ext cx="8782870" cy="636000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80087" y="286954"/>
            <a:ext cx="2743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パス解析</a:t>
            </a:r>
            <a:endParaRPr lang="en-US" altLang="ja-JP" dirty="0" smtClean="0"/>
          </a:p>
          <a:p>
            <a:r>
              <a:rPr kumimoji="1" lang="ja-JP" altLang="en-US" dirty="0" smtClean="0"/>
              <a:t>分析結果：</a:t>
            </a:r>
            <a:r>
              <a:rPr lang="en-US" altLang="ja-JP" dirty="0"/>
              <a:t>C</a:t>
            </a:r>
            <a:r>
              <a:rPr kumimoji="1" lang="ja-JP" altLang="en-US" dirty="0" smtClean="0"/>
              <a:t>　他社並列</a:t>
            </a:r>
            <a:endParaRPr kumimoji="1" lang="en-US" altLang="ja-JP" dirty="0" smtClean="0"/>
          </a:p>
          <a:p>
            <a:r>
              <a:rPr lang="en-US" altLang="ja-JP" dirty="0" smtClean="0"/>
              <a:t>※</a:t>
            </a:r>
            <a:r>
              <a:rPr lang="ja-JP" altLang="en-US" dirty="0" smtClean="0"/>
              <a:t>修正前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587F1-92B7-4083-8C44-55D2E3CD6527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37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512</Words>
  <Application>Microsoft Office PowerPoint</Application>
  <PresentationFormat>ワイド画面</PresentationFormat>
  <Paragraphs>161</Paragraphs>
  <Slides>28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3" baseType="lpstr">
      <vt:lpstr>ＭＳ Ｐゴシック</vt:lpstr>
      <vt:lpstr>Arial</vt:lpstr>
      <vt:lpstr>Calibri</vt:lpstr>
      <vt:lpstr>Calibri Light</vt:lpstr>
      <vt:lpstr>Office テーマ</vt:lpstr>
      <vt:lpstr>分析結果　補助資料</vt:lpstr>
      <vt:lpstr>分析結果における変数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TOYO UNIV</dc:creator>
  <cp:lastModifiedBy>s13201400911</cp:lastModifiedBy>
  <cp:revision>20</cp:revision>
  <dcterms:created xsi:type="dcterms:W3CDTF">2016-12-09T12:04:29Z</dcterms:created>
  <dcterms:modified xsi:type="dcterms:W3CDTF">2016-12-14T02:49:22Z</dcterms:modified>
</cp:coreProperties>
</file>